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8" r:id="rId3"/>
    <p:sldMasterId id="21474837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</p:sldIdLst>
  <p:sldSz cy="5143500" cx="9144000"/>
  <p:notesSz cx="6858000" cy="9144000"/>
  <p:embeddedFontLst>
    <p:embeddedFont>
      <p:font typeface="Roboto Thin"/>
      <p:regular r:id="rId190"/>
      <p:bold r:id="rId191"/>
      <p:italic r:id="rId192"/>
      <p:boldItalic r:id="rId193"/>
    </p:embeddedFont>
    <p:embeddedFont>
      <p:font typeface="Roboto Medium"/>
      <p:regular r:id="rId194"/>
      <p:bold r:id="rId195"/>
      <p:italic r:id="rId196"/>
      <p:boldItalic r:id="rId197"/>
    </p:embeddedFont>
    <p:embeddedFont>
      <p:font typeface="Roboto"/>
      <p:regular r:id="rId198"/>
      <p:bold r:id="rId199"/>
      <p:italic r:id="rId200"/>
      <p:boldItalic r:id="rId201"/>
    </p:embeddedFont>
    <p:embeddedFont>
      <p:font typeface="Inconsolata"/>
      <p:regular r:id="rId202"/>
      <p:bold r:id="rId203"/>
    </p:embeddedFont>
    <p:embeddedFont>
      <p:font typeface="Roboto Light"/>
      <p:regular r:id="rId204"/>
      <p:bold r:id="rId205"/>
      <p:italic r:id="rId206"/>
      <p:boldItalic r:id="rId207"/>
    </p:embeddedFont>
    <p:embeddedFont>
      <p:font typeface="Roboto Mono"/>
      <p:regular r:id="rId208"/>
      <p:bold r:id="rId209"/>
      <p:italic r:id="rId210"/>
      <p:boldItalic r:id="rId2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font" Target="fonts/RobotoThin-regular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font" Target="fonts/RobotoMedium-regular.fntdata"/><Relationship Id="rId43" Type="http://schemas.openxmlformats.org/officeDocument/2006/relationships/slide" Target="slides/slide38.xml"/><Relationship Id="rId193" Type="http://schemas.openxmlformats.org/officeDocument/2006/relationships/font" Target="fonts/RobotoThin-boldItalic.fntdata"/><Relationship Id="rId46" Type="http://schemas.openxmlformats.org/officeDocument/2006/relationships/slide" Target="slides/slide41.xml"/><Relationship Id="rId192" Type="http://schemas.openxmlformats.org/officeDocument/2006/relationships/font" Target="fonts/RobotoThin-italic.fntdata"/><Relationship Id="rId45" Type="http://schemas.openxmlformats.org/officeDocument/2006/relationships/slide" Target="slides/slide40.xml"/><Relationship Id="rId191" Type="http://schemas.openxmlformats.org/officeDocument/2006/relationships/font" Target="fonts/RobotoThin-bold.fntdata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font" Target="fonts/Roboto-regular.fntdata"/><Relationship Id="rId14" Type="http://schemas.openxmlformats.org/officeDocument/2006/relationships/slide" Target="slides/slide9.xml"/><Relationship Id="rId197" Type="http://schemas.openxmlformats.org/officeDocument/2006/relationships/font" Target="fonts/RobotoMedium-boldItalic.fntdata"/><Relationship Id="rId17" Type="http://schemas.openxmlformats.org/officeDocument/2006/relationships/slide" Target="slides/slide12.xml"/><Relationship Id="rId196" Type="http://schemas.openxmlformats.org/officeDocument/2006/relationships/font" Target="fonts/RobotoMedium-italic.fntdata"/><Relationship Id="rId16" Type="http://schemas.openxmlformats.org/officeDocument/2006/relationships/slide" Target="slides/slide11.xml"/><Relationship Id="rId195" Type="http://schemas.openxmlformats.org/officeDocument/2006/relationships/font" Target="fonts/Roboto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font" Target="fonts/Roboto-bold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2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211" Type="http://schemas.openxmlformats.org/officeDocument/2006/relationships/font" Target="fonts/RobotoMono-boldItalic.fntdata"/><Relationship Id="rId210" Type="http://schemas.openxmlformats.org/officeDocument/2006/relationships/font" Target="fonts/RobotoMono-italic.fntdata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font" Target="fonts/RobotoLight-italic.fntdata"/><Relationship Id="rId205" Type="http://schemas.openxmlformats.org/officeDocument/2006/relationships/font" Target="fonts/RobotoLight-bold.fntdata"/><Relationship Id="rId204" Type="http://schemas.openxmlformats.org/officeDocument/2006/relationships/font" Target="fonts/RobotoLight-regular.fntdata"/><Relationship Id="rId203" Type="http://schemas.openxmlformats.org/officeDocument/2006/relationships/font" Target="fonts/Inconsolata-bold.fntdata"/><Relationship Id="rId209" Type="http://schemas.openxmlformats.org/officeDocument/2006/relationships/font" Target="fonts/RobotoMono-bold.fntdata"/><Relationship Id="rId208" Type="http://schemas.openxmlformats.org/officeDocument/2006/relationships/font" Target="fonts/RobotoMono-regular.fntdata"/><Relationship Id="rId207" Type="http://schemas.openxmlformats.org/officeDocument/2006/relationships/font" Target="fonts/RobotoLight-boldItalic.fntdata"/><Relationship Id="rId202" Type="http://schemas.openxmlformats.org/officeDocument/2006/relationships/font" Target="fonts/Inconsolata-regular.fntdata"/><Relationship Id="rId201" Type="http://schemas.openxmlformats.org/officeDocument/2006/relationships/font" Target="fonts/Roboto-boldItalic.fntdata"/><Relationship Id="rId200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480f0dd0a7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480f0dd0a7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5c73ed8f4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5c73ed8f4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5c7bbbcbd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" name="Google Shape;2967;g5c7bbbcbd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5c7bbbcbd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5c7bbbcbd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5c7bbbcbd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5c7bbbcbd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g5c7bbbcbd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4" name="Google Shape;2994;g5c7bbbcbd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5c7bbbcbd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5c7bbbcbd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5c7bbbcbd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2" name="Google Shape;3012;g5c7bbbcbd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5c7bbbcbd1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5c7bbbcbd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5c7bbbcbd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0" name="Google Shape;3030;g5c7bbbcbd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5c7bbbcbd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" name="Google Shape;3039;g5c7bbbcbd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5c7bbbcbd1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5c7bbbcbd1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5c73ed8f4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5c73ed8f4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5c7bbbcbd1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5c7bbbcbd1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g5c7bbbcbd1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6" name="Google Shape;3066;g5c7bbbcbd1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g5c7bbbcbd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5" name="Google Shape;3075;g5c7bbbcbd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5c7bbbcbd1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5c7bbbcbd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5c7bbbcbd1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g5c7bbbcbd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g5c7bbbcbd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2" name="Google Shape;3102;g5c7bbbcbd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g5c7bbbcbd1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1" name="Google Shape;3111;g5c7bbbcbd1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5c7bbbcbd1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5c7bbbcbd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g5c7bbbcbd1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9" name="Google Shape;3129;g5c7bbbcbd1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5c7bbbcbd1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" name="Google Shape;3138;g5c7bbbcbd1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5c73ed8f4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5c73ed8f4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g5c7bbbcbd1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" name="Google Shape;3147;g5c7bbbcbd1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5c7bbbcbd1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5c7bbbcbd1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5c7bbbcbd1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5c7bbbcbd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g5c7bbbcbd1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4" name="Google Shape;3174;g5c7bbbcbd1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5c7bbbcbd1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5c7bbbcbd1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g5c7bbbcbd1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2" name="Google Shape;3192;g5c7bbbcbd1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5c7bbbcbd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5c7bbbcbd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5c7bbbcbd1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5c7bbbcbd1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g5c7bbbcbd1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" name="Google Shape;3219;g5c7bbbcbd1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5c7bbbcbd1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" name="Google Shape;3228;g5c7bbbcbd1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5c73ed8f4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5c73ed8f4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5c7bbbcbd1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5c7bbbcbd1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c7bbbcbd1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c7bbbcbd1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g5c7bbbcbd1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" name="Google Shape;3255;g5c7bbbcbd1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5c7bbbcbd1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5c7bbbcbd1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5c7bbbcbd1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2" name="Google Shape;3272;g5c7bbbcbd1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5c7bbbcbd1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" name="Google Shape;3281;g5c7bbbcbd1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5c7bbbcbd1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5c7bbbcbd1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g5c7bbbcbd1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9" name="Google Shape;3299;g5c7bbbcbd1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5c7bbbcbd1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5c7bbbcbd1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5c7bbbcbd1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7" name="Google Shape;3317;g5c7bbbcbd1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c73ed8f4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5c73ed8f4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4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5c7bbbcbd1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5c7bbbcbd1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5c7bbbcbd1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5" name="Google Shape;3335;g5c7bbbcbd1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5c7bbbcbd1_0_1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5c7bbbcbd1_0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g5c7bbbcbd1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3" name="Google Shape;3353;g5c7bbbcbd1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9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5c7bbbcbd1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5c7bbbcbd1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g5c7bbbcbd1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8" name="Google Shape;3368;g5c7bbbcbd1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5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Google Shape;3376;g5c7bbbcbd1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7" name="Google Shape;3377;g5c7bbbcbd1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g5c7bbbcbd1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6" name="Google Shape;3386;g5c7bbbcbd1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3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g5c7bbbcbd1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5" name="Google Shape;3395;g5c7bbbcbd1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g5c7bbbcbd1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4" name="Google Shape;3404;g5c7bbbcbd1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5c73ed8f4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5c73ed8f4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g5c7bbbcbd1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3" name="Google Shape;3413;g5c7bbbcbd1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0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5c7bbbcbd1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2" name="Google Shape;3422;g5c7bbbcbd1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5c7bbbcbd1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Google Shape;3431;g5c7bbbcbd1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g5c7bbbcbd1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0" name="Google Shape;3440;g5c7bbbcbd1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g5c7bbbcbd1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9" name="Google Shape;3449;g5c7bbbcbd1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5c7bbbcbd1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8" name="Google Shape;3458;g5c7bbbcbd1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5c7bbbcbd1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7" name="Google Shape;3467;g5c7bbbcbd1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g5c7bbbcbd1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6" name="Google Shape;3476;g5c7bbbcbd1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5c7bbbcbd1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5c7bbbcbd1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2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Google Shape;3493;g5c7bbbcbd1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4" name="Google Shape;3494;g5c7bbbcbd1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5c73ed8f4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5c73ed8f4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g5c7bbbcbd1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3" name="Google Shape;3503;g5c7bbbcbd1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5c7bbbcbd1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2" name="Google Shape;3512;g5c7bbbcbd1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g5c7bbbcbd1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1" name="Google Shape;3521;g5c7bbbcbd1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g5c7bbbcbd1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0" name="Google Shape;3530;g5c7bbbcbd1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5c7bbbcbd1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5c7bbbcbd1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g5c7bbbcbd1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8" name="Google Shape;3548;g5c7bbbcbd1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5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g5c7bbbcbd1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7" name="Google Shape;3557;g5c7bbbcbd1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g5c7bbbcbd1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6" name="Google Shape;3566;g5c7bbbcbd1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g5c7bbbcbd1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5" name="Google Shape;3575;g5c7bbbcbd1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5c7bbbcbd1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5c7bbbcbd1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5c73ed8f4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5c73ed8f4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g5c7bbbcbd1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3" name="Google Shape;3593;g5c7bbbcbd1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5c7bbbcbd1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5c7bbbcbd1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g5c7bbbcbd1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1" name="Google Shape;3611;g5c7bbbcbd1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5c7bbbcbd1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5c7bbbcbd1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g5c7bbbcbd1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9" name="Google Shape;3629;g5c7bbbcbd1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6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5c7bbbcbd1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5c7bbbcbd1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g5c7bbbcbd1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7" name="Google Shape;3647;g5c7bbbcbd1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5c7bbbcbd1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5c7bbbcbd1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g5c7bbbcbd1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5" name="Google Shape;3665;g5c7bbbcbd1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2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g5c7bbbcbd1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4" name="Google Shape;3674;g5c7bbbcbd1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5c73ed8f4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5c73ed8f4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g5c7bbbcbd1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3" name="Google Shape;3683;g5c7bbbcbd1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0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5c7bbbcbd1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5c7bbbcbd1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5c7bbbcbd1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5c7bbbcbd1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g5c7bbbcbd1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0" name="Google Shape;3710;g5c7bbbcbd1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g5c7bbbcbd1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9" name="Google Shape;3719;g5c7bbbcbd1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5c73ed8f4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5c73ed8f4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52254a76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52254a76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5c73ed8f4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5c73ed8f4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5c73ed8f4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5c73ed8f4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5c73ed8f4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5c73ed8f4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5c73ed8f4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5c73ed8f4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5c73ed8f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5c73ed8f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5c73ed8f4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5c73ed8f4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5c73ed8f4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5c73ed8f4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5c73ed8f4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5c73ed8f4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5c73ed8f45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5c73ed8f45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5c73ed8f4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5c73ed8f4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5c4efb417f_0_2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5c4efb417f_0_2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c73ed8f45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c73ed8f45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5c73ed8f45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5c73ed8f45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5c73ed8f45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5c73ed8f45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5c73ed8f4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5c73ed8f4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5c73ed8f45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5c73ed8f45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5c73ed8f4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5c73ed8f4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5c73ed8f45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5c73ed8f4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5c73ed8f4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5c73ed8f4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5c73ed8f45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5c73ed8f45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5c73ed8f45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5c73ed8f45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5c57f10e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5c57f10e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5c73ed8f45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5c73ed8f45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5c73ed8f45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5c73ed8f45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g5c73ed8f45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" name="Google Shape;2392;g5c73ed8f45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5c73ed8f45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5c73ed8f45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5c73ed8f45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5c73ed8f45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5c73ed8f45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5c73ed8f45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5c73ed8f45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5c73ed8f45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5c73ed8f45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5c73ed8f45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5c73ed8f45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5c73ed8f45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5c73ed8f45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5c73ed8f45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5c57f10e6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5c57f10e6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5c73ed8f45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5c73ed8f45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5c73ed8f45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5c73ed8f45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5c73ed8f45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5c73ed8f45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5c73ed8f45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5c73ed8f45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5c73ed8f45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5c73ed8f45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5c73ed8f45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5c73ed8f45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5c73ed8f45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8" name="Google Shape;2518;g5c73ed8f45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5c73ed8f45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5c73ed8f45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82c8a1eb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82c8a1eb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82c8a1eb3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82c8a1eb3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5c4efb41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5c4efb41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82c8a1eb3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82c8a1eb3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82c8a1eb3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82c8a1eb3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82c8a1eb3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4" name="Google Shape;2634;g82c8a1eb3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82c8a1eb3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82c8a1eb3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82c8a1eb3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82c8a1eb3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82c8a1eb3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82c8a1eb3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82c8a1eb3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Google Shape;2673;g82c8a1eb3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82c8a1eb3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82c8a1eb3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82c8a1eb3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82c8a1eb3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82c8a1eb3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82c8a1eb3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5c73ed8f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5c73ed8f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g82c8a1eb3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" name="Google Shape;2714;g82c8a1eb3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62bf7fd15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62bf7fd15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5c7bbbcbd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5c7bbbcbd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5c7bbbcbd1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5c7bbbcbd1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5c7bbbcbd1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5c7bbbcbd1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5c7bbbcbd1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5c7bbbcbd1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g5c7bbbcbd1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8" name="Google Shape;2758;g5c7bbbcbd1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5c7bbbcbd1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" name="Google Shape;2767;g5c7bbbcbd1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5c7bbbcbd1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5c7bbbcbd1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g5c7bbbcbd1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5" name="Google Shape;2785;g5c7bbbcbd1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5c73ed8f4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5c73ed8f4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5c7bbbcbd1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5c7bbbcbd1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5c7bbbcbd1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" name="Google Shape;2803;g5c7bbbcbd1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5c7bbbcbd1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5c7bbbcbd1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g5c7bbbcbd1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9" name="Google Shape;2819;g5c7bbbcbd1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5c7bbbcbd1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5c7bbbcbd1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5c7bbbcbd1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" name="Google Shape;2837;g5c7bbbcbd1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5c7bbbcbd1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5c7bbbcbd1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g5c7bbbcbd1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5" name="Google Shape;2855;g5c7bbbcbd1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5c7bbbcbd1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5c7bbbcbd1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g5c7bbbcbd1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1" name="Google Shape;2871;g5c7bbbcbd1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5c73ed8f4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5c73ed8f4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8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5c7bbbcbd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5c7bbbcbd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g5c7bbbcbd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8" name="Google Shape;2888;g5c7bbbcbd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5c7bbbcbd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5c7bbbcbd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5c7bbbcbd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4" name="Google Shape;2904;g5c7bbbcbd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5c7bbbcbd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5c7bbbcbd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5c7bbbcbd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5c7bbbcbd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5c7bbbcbd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1" name="Google Shape;2931;g5c7bbbcbd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5c7bbbcbd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5c7bbbcbd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5c7bbbcbd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" name="Google Shape;2949;g5c7bbbcbd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5c7bbbcbd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5c7bbbcbd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90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5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5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74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5" Type="http://schemas.openxmlformats.org/officeDocument/2006/relationships/image" Target="../media/image82.png"/><Relationship Id="rId6" Type="http://schemas.openxmlformats.org/officeDocument/2006/relationships/image" Target="../media/image77.png"/><Relationship Id="rId7" Type="http://schemas.openxmlformats.org/officeDocument/2006/relationships/image" Target="../media/image79.png"/><Relationship Id="rId8" Type="http://schemas.openxmlformats.org/officeDocument/2006/relationships/image" Target="../media/image8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Relationship Id="rId6" Type="http://schemas.openxmlformats.org/officeDocument/2006/relationships/image" Target="../media/image9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5" Type="http://schemas.openxmlformats.org/officeDocument/2006/relationships/image" Target="../media/image81.png"/><Relationship Id="rId6" Type="http://schemas.openxmlformats.org/officeDocument/2006/relationships/image" Target="../media/image92.png"/><Relationship Id="rId7" Type="http://schemas.openxmlformats.org/officeDocument/2006/relationships/image" Target="../media/image80.png"/><Relationship Id="rId8" Type="http://schemas.openxmlformats.org/officeDocument/2006/relationships/image" Target="../media/image9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8.png"/><Relationship Id="rId5" Type="http://schemas.openxmlformats.org/officeDocument/2006/relationships/image" Target="../media/image96.png"/><Relationship Id="rId6" Type="http://schemas.openxmlformats.org/officeDocument/2006/relationships/image" Target="../media/image100.png"/><Relationship Id="rId7" Type="http://schemas.openxmlformats.org/officeDocument/2006/relationships/image" Target="../media/image93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2.png"/><Relationship Id="rId3" Type="http://schemas.openxmlformats.org/officeDocument/2006/relationships/image" Target="../media/image10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2.png"/><Relationship Id="rId4" Type="http://schemas.openxmlformats.org/officeDocument/2006/relationships/image" Target="../media/image10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3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3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0.png"/><Relationship Id="rId4" Type="http://schemas.openxmlformats.org/officeDocument/2006/relationships/image" Target="../media/image11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0.png"/><Relationship Id="rId4" Type="http://schemas.openxmlformats.org/officeDocument/2006/relationships/image" Target="../media/image14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31.png"/><Relationship Id="rId4" Type="http://schemas.openxmlformats.org/officeDocument/2006/relationships/image" Target="../media/image1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16.png"/><Relationship Id="rId4" Type="http://schemas.openxmlformats.org/officeDocument/2006/relationships/image" Target="../media/image12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19.png"/><Relationship Id="rId4" Type="http://schemas.openxmlformats.org/officeDocument/2006/relationships/image" Target="../media/image12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Relationship Id="rId3" Type="http://schemas.openxmlformats.org/officeDocument/2006/relationships/image" Target="../media/image122.png"/><Relationship Id="rId4" Type="http://schemas.openxmlformats.org/officeDocument/2006/relationships/image" Target="../media/image121.png"/><Relationship Id="rId5" Type="http://schemas.openxmlformats.org/officeDocument/2006/relationships/image" Target="../media/image1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Relationship Id="rId3" Type="http://schemas.openxmlformats.org/officeDocument/2006/relationships/image" Target="../media/image118.png"/><Relationship Id="rId4" Type="http://schemas.openxmlformats.org/officeDocument/2006/relationships/image" Target="../media/image130.png"/><Relationship Id="rId5" Type="http://schemas.openxmlformats.org/officeDocument/2006/relationships/image" Target="../media/image13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4.png"/><Relationship Id="rId5" Type="http://schemas.openxmlformats.org/officeDocument/2006/relationships/image" Target="../media/image133.png"/><Relationship Id="rId6" Type="http://schemas.openxmlformats.org/officeDocument/2006/relationships/image" Target="../media/image13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43.png"/><Relationship Id="rId4" Type="http://schemas.openxmlformats.org/officeDocument/2006/relationships/image" Target="../media/image134.png"/><Relationship Id="rId5" Type="http://schemas.openxmlformats.org/officeDocument/2006/relationships/image" Target="../media/image139.png"/><Relationship Id="rId6" Type="http://schemas.openxmlformats.org/officeDocument/2006/relationships/image" Target="../media/image13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1.png"/><Relationship Id="rId3" Type="http://schemas.openxmlformats.org/officeDocument/2006/relationships/image" Target="../media/image140.png"/><Relationship Id="rId4" Type="http://schemas.openxmlformats.org/officeDocument/2006/relationships/image" Target="../media/image222.png"/><Relationship Id="rId5" Type="http://schemas.openxmlformats.org/officeDocument/2006/relationships/image" Target="../media/image14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4.png"/><Relationship Id="rId3" Type="http://schemas.openxmlformats.org/officeDocument/2006/relationships/image" Target="../media/image158.png"/><Relationship Id="rId4" Type="http://schemas.openxmlformats.org/officeDocument/2006/relationships/image" Target="../media/image152.png"/><Relationship Id="rId5" Type="http://schemas.openxmlformats.org/officeDocument/2006/relationships/image" Target="../media/image155.png"/><Relationship Id="rId6" Type="http://schemas.openxmlformats.org/officeDocument/2006/relationships/image" Target="../media/image150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49.png"/><Relationship Id="rId4" Type="http://schemas.openxmlformats.org/officeDocument/2006/relationships/image" Target="../media/image153.png"/><Relationship Id="rId5" Type="http://schemas.openxmlformats.org/officeDocument/2006/relationships/image" Target="../media/image15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Relationship Id="rId3" Type="http://schemas.openxmlformats.org/officeDocument/2006/relationships/image" Target="../media/image147.png"/><Relationship Id="rId4" Type="http://schemas.openxmlformats.org/officeDocument/2006/relationships/image" Target="../media/image151.png"/><Relationship Id="rId5" Type="http://schemas.openxmlformats.org/officeDocument/2006/relationships/image" Target="../media/image161.png"/><Relationship Id="rId6" Type="http://schemas.openxmlformats.org/officeDocument/2006/relationships/image" Target="../media/image154.png"/><Relationship Id="rId7" Type="http://schemas.openxmlformats.org/officeDocument/2006/relationships/image" Target="../media/image16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Relationship Id="rId3" Type="http://schemas.openxmlformats.org/officeDocument/2006/relationships/image" Target="../media/image159.png"/><Relationship Id="rId4" Type="http://schemas.openxmlformats.org/officeDocument/2006/relationships/image" Target="../media/image167.png"/><Relationship Id="rId5" Type="http://schemas.openxmlformats.org/officeDocument/2006/relationships/image" Target="../media/image165.png"/><Relationship Id="rId6" Type="http://schemas.openxmlformats.org/officeDocument/2006/relationships/image" Target="../media/image170.png"/><Relationship Id="rId7" Type="http://schemas.openxmlformats.org/officeDocument/2006/relationships/image" Target="../media/image169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68.png"/><Relationship Id="rId4" Type="http://schemas.openxmlformats.org/officeDocument/2006/relationships/image" Target="../media/image171.png"/><Relationship Id="rId5" Type="http://schemas.openxmlformats.org/officeDocument/2006/relationships/image" Target="../media/image16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3.png"/><Relationship Id="rId3" Type="http://schemas.openxmlformats.org/officeDocument/2006/relationships/image" Target="../media/image164.png"/><Relationship Id="rId4" Type="http://schemas.openxmlformats.org/officeDocument/2006/relationships/image" Target="../media/image178.png"/><Relationship Id="rId5" Type="http://schemas.openxmlformats.org/officeDocument/2006/relationships/image" Target="../media/image172.png"/><Relationship Id="rId6" Type="http://schemas.openxmlformats.org/officeDocument/2006/relationships/image" Target="../media/image177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5.png"/><Relationship Id="rId3" Type="http://schemas.openxmlformats.org/officeDocument/2006/relationships/image" Target="../media/image176.png"/><Relationship Id="rId4" Type="http://schemas.openxmlformats.org/officeDocument/2006/relationships/image" Target="../media/image194.png"/><Relationship Id="rId5" Type="http://schemas.openxmlformats.org/officeDocument/2006/relationships/image" Target="../media/image193.png"/><Relationship Id="rId6" Type="http://schemas.openxmlformats.org/officeDocument/2006/relationships/image" Target="../media/image184.png"/><Relationship Id="rId7" Type="http://schemas.openxmlformats.org/officeDocument/2006/relationships/image" Target="../media/image183.png"/><Relationship Id="rId8" Type="http://schemas.openxmlformats.org/officeDocument/2006/relationships/image" Target="../media/image17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80.png"/><Relationship Id="rId4" Type="http://schemas.openxmlformats.org/officeDocument/2006/relationships/image" Target="../media/image186.png"/><Relationship Id="rId5" Type="http://schemas.openxmlformats.org/officeDocument/2006/relationships/image" Target="../media/image181.png"/><Relationship Id="rId6" Type="http://schemas.openxmlformats.org/officeDocument/2006/relationships/image" Target="../media/image18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2.png"/><Relationship Id="rId3" Type="http://schemas.openxmlformats.org/officeDocument/2006/relationships/image" Target="../media/image201.png"/><Relationship Id="rId4" Type="http://schemas.openxmlformats.org/officeDocument/2006/relationships/image" Target="../media/image191.png"/><Relationship Id="rId9" Type="http://schemas.openxmlformats.org/officeDocument/2006/relationships/image" Target="../media/image190.png"/><Relationship Id="rId5" Type="http://schemas.openxmlformats.org/officeDocument/2006/relationships/image" Target="../media/image189.png"/><Relationship Id="rId6" Type="http://schemas.openxmlformats.org/officeDocument/2006/relationships/image" Target="../media/image187.png"/><Relationship Id="rId7" Type="http://schemas.openxmlformats.org/officeDocument/2006/relationships/image" Target="../media/image192.png"/><Relationship Id="rId8" Type="http://schemas.openxmlformats.org/officeDocument/2006/relationships/image" Target="../media/image19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7.png"/><Relationship Id="rId3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3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5.png"/><Relationship Id="rId8" Type="http://schemas.openxmlformats.org/officeDocument/2006/relationships/image" Target="../media/image20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6.png"/><Relationship Id="rId3" Type="http://schemas.openxmlformats.org/officeDocument/2006/relationships/image" Target="../media/image22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7.png"/><Relationship Id="rId3" Type="http://schemas.openxmlformats.org/officeDocument/2006/relationships/image" Target="../media/image21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 txBox="1"/>
          <p:nvPr>
            <p:ph idx="7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3" name="Google Shape;1033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2" name="Google Shape;107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0" name="Google Shape;1080;p6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5" name="Google Shape;1085;p6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6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6" name="Google Shape;111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7" name="Google Shape;1117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8" name="Google Shape;1118;p6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6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6" name="Google Shape;1136;p6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7" name="Google Shape;1137;p6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5" name="Google Shape;1155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6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2" name="Google Shape;1162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0" name="Google Shape;1170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6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6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6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" name="Google Shape;1210;p7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6" name="Google Shape;1216;p7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5" name="Google Shape;1225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7" name="Google Shape;1227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7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7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7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7" name="Google Shape;1257;p7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8" name="Google Shape;1258;p7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6" name="Google Shape;1266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7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2" name="Google Shape;1292;p7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3" name="Google Shape;1293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4" name="Google Shape;1294;p7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5" name="Google Shape;1295;p7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3" name="Google Shape;1303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7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7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7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7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7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7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7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7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7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7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4" name="Google Shape;1364;p7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7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4" name="Google Shape;1374;p7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7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7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7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7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7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7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6" name="Google Shape;1436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2" name="Google Shape;146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7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7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7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7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0" name="Google Shape;1480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7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7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7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7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7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7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5" name="Google Shape;1515;p7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8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8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8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8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2" name="Google Shape;1682;p8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8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2" name="Google Shape;172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7" name="Google Shape;1747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8" name="Google Shape;1748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9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6" name="Google Shape;1826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8" name="Google Shape;1828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6" name="Google Shape;185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1" name="Google Shape;1881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9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9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2" name="Google Shape;1912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4" name="Google Shape;191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3" name="Google Shape;194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5" name="Google Shape;194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6" name="Google Shape;1976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5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9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79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4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0.png"/><Relationship Id="rId4" Type="http://schemas.openxmlformats.org/officeDocument/2006/relationships/image" Target="../media/image206.png"/><Relationship Id="rId9" Type="http://schemas.openxmlformats.org/officeDocument/2006/relationships/image" Target="../media/image209.png"/><Relationship Id="rId5" Type="http://schemas.openxmlformats.org/officeDocument/2006/relationships/image" Target="../media/image204.png"/><Relationship Id="rId6" Type="http://schemas.openxmlformats.org/officeDocument/2006/relationships/image" Target="../media/image208.png"/><Relationship Id="rId7" Type="http://schemas.openxmlformats.org/officeDocument/2006/relationships/image" Target="../media/image207.png"/><Relationship Id="rId8" Type="http://schemas.openxmlformats.org/officeDocument/2006/relationships/image" Target="../media/image2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7.png"/><Relationship Id="rId4" Type="http://schemas.openxmlformats.org/officeDocument/2006/relationships/image" Target="../media/image211.png"/><Relationship Id="rId5" Type="http://schemas.openxmlformats.org/officeDocument/2006/relationships/image" Target="../media/image210.png"/><Relationship Id="rId6" Type="http://schemas.openxmlformats.org/officeDocument/2006/relationships/image" Target="../media/image206.png"/><Relationship Id="rId7" Type="http://schemas.openxmlformats.org/officeDocument/2006/relationships/image" Target="../media/image20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7.png"/><Relationship Id="rId4" Type="http://schemas.openxmlformats.org/officeDocument/2006/relationships/image" Target="../media/image211.png"/><Relationship Id="rId5" Type="http://schemas.openxmlformats.org/officeDocument/2006/relationships/image" Target="../media/image210.png"/><Relationship Id="rId6" Type="http://schemas.openxmlformats.org/officeDocument/2006/relationships/image" Target="../media/image206.png"/><Relationship Id="rId7" Type="http://schemas.openxmlformats.org/officeDocument/2006/relationships/image" Target="../media/image204.png"/><Relationship Id="rId8" Type="http://schemas.openxmlformats.org/officeDocument/2006/relationships/image" Target="../media/image20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1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4.png"/><Relationship Id="rId4" Type="http://schemas.openxmlformats.org/officeDocument/2006/relationships/image" Target="../media/image20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8.png"/><Relationship Id="rId4" Type="http://schemas.openxmlformats.org/officeDocument/2006/relationships/image" Target="../media/image20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9.png"/><Relationship Id="rId4" Type="http://schemas.openxmlformats.org/officeDocument/2006/relationships/image" Target="../media/image20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Prep Day 3</a:t>
            </a:r>
            <a:endParaRPr/>
          </a:p>
        </p:txBody>
      </p:sp>
      <p:sp>
        <p:nvSpPr>
          <p:cNvPr id="2030" name="Google Shape;2030;p10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Certified Ethical Hacker 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09" name="Google Shape;2109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Which of the following is a software that steals and sends people’s private info?</a:t>
            </a:r>
            <a:endParaRPr/>
          </a:p>
        </p:txBody>
      </p:sp>
      <p:sp>
        <p:nvSpPr>
          <p:cNvPr id="2110" name="Google Shape;2110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12"/>
          <p:cNvSpPr txBox="1"/>
          <p:nvPr>
            <p:ph idx="3" type="body"/>
          </p:nvPr>
        </p:nvSpPr>
        <p:spPr>
          <a:xfrm>
            <a:off x="175" y="1368575"/>
            <a:ext cx="9144000" cy="3537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Spyware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Zombies</a:t>
            </a:r>
            <a:endParaRPr sz="18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70" name="Google Shape;2970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Suppose you discover the following IP addresses on a </a:t>
            </a:r>
            <a:r>
              <a:rPr lang="en"/>
              <a:t>target</a:t>
            </a:r>
            <a:r>
              <a:rPr lang="en"/>
              <a:t> network: 192.168.1.24 and 192.168.1.35. Both machines have a netmask of 255.255.255.0. Which of the following is true?</a:t>
            </a:r>
            <a:endParaRPr/>
          </a:p>
        </p:txBody>
      </p:sp>
      <p:sp>
        <p:nvSpPr>
          <p:cNvPr id="2971" name="Google Shape;2971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2" name="Google Shape;2972;p2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202"/>
          <p:cNvSpPr txBox="1"/>
          <p:nvPr>
            <p:ph idx="3" type="body"/>
          </p:nvPr>
        </p:nvSpPr>
        <p:spPr>
          <a:xfrm>
            <a:off x="175" y="1771050"/>
            <a:ext cx="9144000" cy="3135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/>
              <a:t>The machines are on the same subnet.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machines are on separate subnets.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machines are unreachable from one another.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Neither machine is running Windows.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2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79" name="Google Shape;2979;p2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r>
              <a:rPr lang="en"/>
              <a:t>Suppose you discover the following IP addresses on a target network: 192.168.1.24 and 192.168.1.35. Both machines have a netmask of 255.255.255.0. Which of the following is true?</a:t>
            </a:r>
            <a:endParaRPr/>
          </a:p>
        </p:txBody>
      </p:sp>
      <p:sp>
        <p:nvSpPr>
          <p:cNvPr id="2980" name="Google Shape;2980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1" name="Google Shape;2981;p2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203"/>
          <p:cNvSpPr txBox="1"/>
          <p:nvPr>
            <p:ph idx="3" type="body"/>
          </p:nvPr>
        </p:nvSpPr>
        <p:spPr>
          <a:xfrm>
            <a:off x="175" y="1771050"/>
            <a:ext cx="9144000" cy="3135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The machines are on the same subnet.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machines are on separate subnets.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machines are unreachable from one another.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Neither machine is running Windows.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2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88" name="Google Shape;2988;p2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</a:t>
            </a:r>
            <a:r>
              <a:rPr lang="en"/>
              <a:t>Which of the following scan types is used to infer firewall rules?</a:t>
            </a:r>
            <a:endParaRPr/>
          </a:p>
        </p:txBody>
      </p:sp>
      <p:sp>
        <p:nvSpPr>
          <p:cNvPr id="2989" name="Google Shape;2989;p2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0" name="Google Shape;2990;p2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20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 Connect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ACK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IDLE Scan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97" name="Google Shape;2997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</a:t>
            </a:r>
            <a:r>
              <a:rPr lang="en"/>
              <a:t>Which of the following scan types is used to infer firewall rules?</a:t>
            </a:r>
            <a:endParaRPr/>
          </a:p>
        </p:txBody>
      </p:sp>
      <p:sp>
        <p:nvSpPr>
          <p:cNvPr id="2998" name="Google Shape;2998;p2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9" name="Google Shape;2999;p2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0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 Connect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ACK Scan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IDLE Scan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2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06" name="Google Shape;3006;p2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Suppose you find ports 137, 138, and 139 open on a target machine. Which OS is it probably running? </a:t>
            </a:r>
            <a:endParaRPr/>
          </a:p>
        </p:txBody>
      </p:sp>
      <p:sp>
        <p:nvSpPr>
          <p:cNvPr id="3007" name="Google Shape;3007;p2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8" name="Google Shape;3008;p2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206"/>
          <p:cNvSpPr txBox="1"/>
          <p:nvPr>
            <p:ph idx="3" type="body"/>
          </p:nvPr>
        </p:nvSpPr>
        <p:spPr>
          <a:xfrm>
            <a:off x="175" y="1505925"/>
            <a:ext cx="9144000" cy="3400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Kali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Solaris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Ubuntu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Windows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2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15" name="Google Shape;3015;p2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</a:t>
            </a:r>
            <a:r>
              <a:rPr lang="en"/>
              <a:t>Suppose you find ports 137, 138, and 139 open on a target machine. Which OS is it probably running? </a:t>
            </a:r>
            <a:endParaRPr/>
          </a:p>
        </p:txBody>
      </p:sp>
      <p:sp>
        <p:nvSpPr>
          <p:cNvPr id="3016" name="Google Shape;3016;p2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7" name="Google Shape;3017;p2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207"/>
          <p:cNvSpPr txBox="1"/>
          <p:nvPr>
            <p:ph idx="3" type="body"/>
          </p:nvPr>
        </p:nvSpPr>
        <p:spPr>
          <a:xfrm>
            <a:off x="175" y="1505925"/>
            <a:ext cx="9144000" cy="3400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Kali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Solaris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Ubuntu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Windows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2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24" name="Google Shape;3024;p2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Which of the following is commonly used for enumeration?</a:t>
            </a:r>
            <a:endParaRPr/>
          </a:p>
        </p:txBody>
      </p:sp>
      <p:sp>
        <p:nvSpPr>
          <p:cNvPr id="3025" name="Google Shape;3025;p2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6" name="Google Shape;3026;p2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208"/>
          <p:cNvSpPr txBox="1"/>
          <p:nvPr>
            <p:ph idx="3" type="body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Hyena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John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IAM Tool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LCP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2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33" name="Google Shape;3033;p2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</a:t>
            </a:r>
            <a:r>
              <a:rPr lang="en"/>
              <a:t>Which of the following is commonly used for enumeration?</a:t>
            </a:r>
            <a:endParaRPr/>
          </a:p>
        </p:txBody>
      </p:sp>
      <p:sp>
        <p:nvSpPr>
          <p:cNvPr id="3034" name="Google Shape;3034;p2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5" name="Google Shape;3035;p2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209"/>
          <p:cNvSpPr txBox="1"/>
          <p:nvPr>
            <p:ph idx="3" type="body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Hyena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John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IAM Tool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LCP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2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42" name="Google Shape;3042;p2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Which of the following hash types are you most likely to encounter when enumerating password hashes on a Windows machine?</a:t>
            </a:r>
            <a:endParaRPr/>
          </a:p>
        </p:txBody>
      </p:sp>
      <p:sp>
        <p:nvSpPr>
          <p:cNvPr id="3043" name="Google Shape;3043;p2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4" name="Google Shape;3044;p2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210"/>
          <p:cNvSpPr txBox="1"/>
          <p:nvPr>
            <p:ph idx="3" type="body"/>
          </p:nvPr>
        </p:nvSpPr>
        <p:spPr>
          <a:xfrm>
            <a:off x="175" y="1495325"/>
            <a:ext cx="9144000" cy="341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NTLMv2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SHA512-Crypt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BlowFish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ElGamal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2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51" name="Google Shape;3051;p2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</a:t>
            </a:r>
            <a:r>
              <a:rPr lang="en"/>
              <a:t>Which of the following hash types are you most likely to encounter when enumerating password hashes on a Windows machine?</a:t>
            </a:r>
            <a:endParaRPr/>
          </a:p>
        </p:txBody>
      </p:sp>
      <p:sp>
        <p:nvSpPr>
          <p:cNvPr id="3052" name="Google Shape;3052;p2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3" name="Google Shape;3053;p2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4" name="Google Shape;3054;p211"/>
          <p:cNvSpPr txBox="1"/>
          <p:nvPr>
            <p:ph idx="3" type="body"/>
          </p:nvPr>
        </p:nvSpPr>
        <p:spPr>
          <a:xfrm>
            <a:off x="175" y="1495325"/>
            <a:ext cx="9144000" cy="341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NTLMv2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SHA512-Crypt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BlowFish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ElGamal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18" name="Google Shape;2118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Which of the following is a software that steals and sends people’s private info?</a:t>
            </a:r>
            <a:endParaRPr/>
          </a:p>
        </p:txBody>
      </p:sp>
      <p:sp>
        <p:nvSpPr>
          <p:cNvPr id="2119" name="Google Shape;2119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0" name="Google Shape;2120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13"/>
          <p:cNvSpPr txBox="1"/>
          <p:nvPr>
            <p:ph idx="3" type="body"/>
          </p:nvPr>
        </p:nvSpPr>
        <p:spPr>
          <a:xfrm>
            <a:off x="175" y="1368575"/>
            <a:ext cx="9144000" cy="3537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Spyware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Zombies</a:t>
            </a:r>
            <a:endParaRPr sz="18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2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60" name="Google Shape;3060;p2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Which of the following protocols can be used to enumerate usernames?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061" name="Google Shape;3061;p2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2" name="Google Shape;3062;p2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212"/>
          <p:cNvSpPr txBox="1"/>
          <p:nvPr>
            <p:ph idx="3" type="body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SMTP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SMB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IRC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69" name="Google Shape;3069;p2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</a:t>
            </a:r>
            <a:r>
              <a:rPr lang="en"/>
              <a:t>Which of the following protocols can be used to enumerate usernames?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070" name="Google Shape;3070;p2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1" name="Google Shape;3071;p2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213"/>
          <p:cNvSpPr txBox="1"/>
          <p:nvPr>
            <p:ph idx="3" type="body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SMTP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SMB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IRC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78" name="Google Shape;3078;p2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</a:t>
            </a:r>
            <a:r>
              <a:rPr lang="en"/>
              <a:t>Which of the following is a potential result of user enumeration?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079" name="Google Shape;3079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0" name="Google Shape;3080;p2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214"/>
          <p:cNvSpPr txBox="1"/>
          <p:nvPr>
            <p:ph idx="3" type="body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Brute-Force Attacks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 the Hash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Horizontal Escalation / Lateral Movement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DoS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2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87" name="Google Shape;3087;p2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</a:t>
            </a:r>
            <a:r>
              <a:rPr lang="en"/>
              <a:t>Which of the following is a potential result of user enumeration?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088" name="Google Shape;3088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9" name="Google Shape;3089;p2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215"/>
          <p:cNvSpPr txBox="1"/>
          <p:nvPr>
            <p:ph idx="3" type="body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Brute-Force Attacks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 the Hash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Horizontal Escalation / Lateral Movement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DoS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96" name="Google Shape;3096;p2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Which of the following tools would you use to scan a target for vulnerabilities?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097" name="Google Shape;3097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8" name="Google Shape;3098;p2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216"/>
          <p:cNvSpPr txBox="1"/>
          <p:nvPr>
            <p:ph idx="3" type="body"/>
          </p:nvPr>
        </p:nvSpPr>
        <p:spPr>
          <a:xfrm>
            <a:off x="175" y="1696825"/>
            <a:ext cx="9144000" cy="3209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</a:t>
            </a:r>
            <a:r>
              <a:rPr lang="en" sz="1800"/>
              <a:t>cpdump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Nessus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Metasploit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2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05" name="Google Shape;3105;p2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</a:t>
            </a:r>
            <a:r>
              <a:rPr lang="en"/>
              <a:t>Which of the following tools would you use to scan a target for vulnerabilities?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106" name="Google Shape;3106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7" name="Google Shape;3107;p2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217"/>
          <p:cNvSpPr txBox="1"/>
          <p:nvPr>
            <p:ph idx="3" type="body"/>
          </p:nvPr>
        </p:nvSpPr>
        <p:spPr>
          <a:xfrm>
            <a:off x="175" y="1724175"/>
            <a:ext cx="9144000" cy="3181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tcpdump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Nessus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Nmap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Metasploit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2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14" name="Google Shape;3114;p2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Which tool would you use to enumerate SMB users on a WIndows target from a Kali Linux machine?</a:t>
            </a:r>
            <a:r>
              <a:rPr lang="en"/>
              <a:t> </a:t>
            </a:r>
            <a:endParaRPr/>
          </a:p>
        </p:txBody>
      </p:sp>
      <p:sp>
        <p:nvSpPr>
          <p:cNvPr id="3115" name="Google Shape;3115;p2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6" name="Google Shape;3116;p2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218"/>
          <p:cNvSpPr txBox="1"/>
          <p:nvPr>
            <p:ph idx="3" type="body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</a:t>
            </a:r>
            <a:r>
              <a:rPr lang="en" sz="1800"/>
              <a:t>et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</a:t>
            </a:r>
            <a:r>
              <a:rPr lang="en" sz="1800"/>
              <a:t>num4linux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</a:t>
            </a:r>
            <a:r>
              <a:rPr lang="en" sz="1800"/>
              <a:t>mbmap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</a:t>
            </a:r>
            <a:r>
              <a:rPr lang="en" sz="1800"/>
              <a:t>ig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2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23" name="Google Shape;3123;p2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</a:t>
            </a:r>
            <a:r>
              <a:rPr lang="en"/>
              <a:t>Which tool would you use to enumerate SMB users on a WIndows target from a Kali Linux machine?</a:t>
            </a:r>
            <a:endParaRPr/>
          </a:p>
        </p:txBody>
      </p:sp>
      <p:sp>
        <p:nvSpPr>
          <p:cNvPr id="3124" name="Google Shape;3124;p2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5" name="Google Shape;3125;p2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219"/>
          <p:cNvSpPr txBox="1"/>
          <p:nvPr>
            <p:ph idx="3" type="body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enum4linux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smbmap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dig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2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32" name="Google Shape;3132;p2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Suppose you dump a Linux </a:t>
            </a:r>
            <a:r>
              <a:rPr lang="en"/>
              <a:t>machine’s</a:t>
            </a:r>
            <a:r>
              <a:rPr lang="en"/>
              <a:t> /etc/passwd file during the </a:t>
            </a:r>
            <a:r>
              <a:rPr lang="en"/>
              <a:t>information</a:t>
            </a:r>
            <a:r>
              <a:rPr lang="en"/>
              <a:t> gathering phase. You see the lines /bin/nlogin and /bin/false for many users.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</a:t>
            </a:r>
            <a:endParaRPr/>
          </a:p>
        </p:txBody>
      </p:sp>
      <p:sp>
        <p:nvSpPr>
          <p:cNvPr id="3133" name="Google Shape;3133;p2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4" name="Google Shape;3134;p2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5" name="Google Shape;3135;p220"/>
          <p:cNvSpPr txBox="1"/>
          <p:nvPr>
            <p:ph idx="3" type="body"/>
          </p:nvPr>
        </p:nvSpPr>
        <p:spPr>
          <a:xfrm>
            <a:off x="175" y="1771050"/>
            <a:ext cx="9144000" cy="313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user doesn’t exist.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These users exist, but aren’t stored in the database.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These users exist, but can’t use an interactive shell.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These users exist, but their accounts have been disabled.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2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41" name="Google Shape;3141;p2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</a:t>
            </a:r>
            <a:r>
              <a:rPr lang="en"/>
              <a:t>Suppose you dump a Linux machine’s /etc/passwd file during the information gathering phase. You see the lines /bin/nlogin and /bin/false for many users.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</a:t>
            </a:r>
            <a:endParaRPr/>
          </a:p>
        </p:txBody>
      </p:sp>
      <p:sp>
        <p:nvSpPr>
          <p:cNvPr id="3142" name="Google Shape;3142;p2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3" name="Google Shape;3143;p2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221"/>
          <p:cNvSpPr txBox="1"/>
          <p:nvPr>
            <p:ph idx="3" type="body"/>
          </p:nvPr>
        </p:nvSpPr>
        <p:spPr>
          <a:xfrm>
            <a:off x="175" y="1771050"/>
            <a:ext cx="9144000" cy="313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user doesn’t exist.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These users exist, but aren’t stored in the database.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These users exist, but can’t use an interactive shell. 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These users exist, but their accounts have been disabled.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27" name="Google Shape;2127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True or False: Trojans are so </a:t>
            </a:r>
            <a:r>
              <a:rPr lang="en"/>
              <a:t>effective</a:t>
            </a:r>
            <a:r>
              <a:rPr lang="en"/>
              <a:t> is because the hacker is able to change the signature and avoid detection. </a:t>
            </a:r>
            <a:endParaRPr/>
          </a:p>
        </p:txBody>
      </p:sp>
      <p:sp>
        <p:nvSpPr>
          <p:cNvPr id="2128" name="Google Shape;2128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9" name="Google Shape;2129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2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50" name="Google Shape;3150;p2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Suppose you attempt to </a:t>
            </a:r>
            <a:r>
              <a:rPr lang="en"/>
              <a:t>enumerate users</a:t>
            </a:r>
            <a:r>
              <a:rPr lang="en"/>
              <a:t> on the website www.foosports.com. You’re able to send 5 requests upon launching the attack, but stop receiving responses after that. What most likely happened?</a:t>
            </a:r>
            <a:endParaRPr/>
          </a:p>
        </p:txBody>
      </p:sp>
      <p:sp>
        <p:nvSpPr>
          <p:cNvPr id="3151" name="Google Shape;3151;p2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2" name="Google Shape;3152;p2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222"/>
          <p:cNvSpPr txBox="1"/>
          <p:nvPr>
            <p:ph idx="3" type="body"/>
          </p:nvPr>
        </p:nvSpPr>
        <p:spPr>
          <a:xfrm>
            <a:off x="175" y="1771050"/>
            <a:ext cx="9144000" cy="313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attack failed because the site doesn’t have enough users to enumerate.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target server blocked your IP address.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Your scan crashed the target server.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Your router no longer recognized the target IP address.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2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59" name="Google Shape;3159;p2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</a:t>
            </a:r>
            <a:r>
              <a:rPr lang="en"/>
              <a:t>Suppose you attempt to enumerate users on the website www.foosports.com. You’re able to send 5 requests upon launching the attack, but stop receiving responses after that. What most likely happened?</a:t>
            </a:r>
            <a:endParaRPr/>
          </a:p>
        </p:txBody>
      </p:sp>
      <p:sp>
        <p:nvSpPr>
          <p:cNvPr id="3160" name="Google Shape;3160;p2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1" name="Google Shape;3161;p2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3"/>
          <p:cNvSpPr txBox="1"/>
          <p:nvPr>
            <p:ph idx="3" type="body"/>
          </p:nvPr>
        </p:nvSpPr>
        <p:spPr>
          <a:xfrm>
            <a:off x="175" y="1771050"/>
            <a:ext cx="9144000" cy="313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attack failed because the site doesn’t have enough users to enumerate.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The target server blocked your IP address. 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Your scan crashed the target server.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Your router no longer recognized the target IP address.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2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68" name="Google Shape;3168;p2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Identify one advantage of an IDLE scan. </a:t>
            </a:r>
            <a:endParaRPr/>
          </a:p>
        </p:txBody>
      </p:sp>
      <p:sp>
        <p:nvSpPr>
          <p:cNvPr id="3169" name="Google Shape;3169;p2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0" name="Google Shape;3170;p2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224"/>
          <p:cNvSpPr txBox="1"/>
          <p:nvPr>
            <p:ph idx="3" type="body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allow an attacker to get information about a target’s open ports without actually sending packets.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allow an attacker to scan a target without revealing their IP address.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undetectable.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can find all open ports on a machine, including those that are filtered by a firewall.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2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77" name="Google Shape;3177;p2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</a:t>
            </a:r>
            <a:r>
              <a:rPr lang="en"/>
              <a:t>Identify one advantage of an IDLE scan. </a:t>
            </a:r>
            <a:endParaRPr/>
          </a:p>
        </p:txBody>
      </p:sp>
      <p:sp>
        <p:nvSpPr>
          <p:cNvPr id="3178" name="Google Shape;3178;p2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9" name="Google Shape;3179;p2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225"/>
          <p:cNvSpPr txBox="1"/>
          <p:nvPr>
            <p:ph idx="3" type="body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allow an attacker to get information about a target’s open ports without actually sending packets.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They allow an attacker to scan a target without revealing their IP address. 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undetectable.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can find all open ports on a machine, including those that are filtered by a firewall.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2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86" name="Google Shape;3186;p2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</a:t>
            </a:r>
            <a:r>
              <a:rPr lang="en"/>
              <a:t>Identify two disadvantage of an IDLE scan. </a:t>
            </a:r>
            <a:endParaRPr/>
          </a:p>
        </p:txBody>
      </p:sp>
      <p:sp>
        <p:nvSpPr>
          <p:cNvPr id="3187" name="Google Shape;3187;p2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8" name="Google Shape;3188;p2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226"/>
          <p:cNvSpPr txBox="1"/>
          <p:nvPr>
            <p:ph idx="3" type="body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require more machines than a SYN scan.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unreliable.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rarely work.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slow.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p2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95" name="Google Shape;3195;p2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</a:t>
            </a:r>
            <a:r>
              <a:rPr lang="en"/>
              <a:t>Identify two disadvantage of an IDLE scan. </a:t>
            </a:r>
            <a:endParaRPr/>
          </a:p>
        </p:txBody>
      </p:sp>
      <p:sp>
        <p:nvSpPr>
          <p:cNvPr id="3196" name="Google Shape;3196;p2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7" name="Google Shape;3197;p2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8" name="Google Shape;3198;p227"/>
          <p:cNvSpPr txBox="1"/>
          <p:nvPr>
            <p:ph idx="3" type="body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They require more machines than a SYN scan. 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unreliable.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rarely work.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They are slow. 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04" name="Google Shape;3204;p2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Which of the following tools allows you to enumerate URLs? Check all that apply. </a:t>
            </a:r>
            <a:endParaRPr/>
          </a:p>
        </p:txBody>
      </p:sp>
      <p:sp>
        <p:nvSpPr>
          <p:cNvPr id="3205" name="Google Shape;3205;p2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6" name="Google Shape;3206;p2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228"/>
          <p:cNvSpPr txBox="1"/>
          <p:nvPr>
            <p:ph idx="3" type="body"/>
          </p:nvPr>
        </p:nvSpPr>
        <p:spPr>
          <a:xfrm>
            <a:off x="175" y="1410475"/>
            <a:ext cx="9144000" cy="3495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Burp Suite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</a:t>
            </a:r>
            <a:r>
              <a:rPr lang="en" sz="1800"/>
              <a:t>irb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</a:t>
            </a:r>
            <a:r>
              <a:rPr lang="en" sz="1800"/>
              <a:t>fuzz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</a:t>
            </a:r>
            <a:r>
              <a:rPr lang="en" sz="1800"/>
              <a:t>ismet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2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13" name="Google Shape;3213;p2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</a:t>
            </a:r>
            <a:r>
              <a:rPr lang="en"/>
              <a:t>Which of the following tools allows you to enumerate URLs? Check all that apply. </a:t>
            </a:r>
            <a:endParaRPr/>
          </a:p>
        </p:txBody>
      </p:sp>
      <p:sp>
        <p:nvSpPr>
          <p:cNvPr id="3214" name="Google Shape;3214;p2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5" name="Google Shape;3215;p2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229"/>
          <p:cNvSpPr txBox="1"/>
          <p:nvPr>
            <p:ph idx="3" type="body"/>
          </p:nvPr>
        </p:nvSpPr>
        <p:spPr>
          <a:xfrm>
            <a:off x="175" y="1378675"/>
            <a:ext cx="9144000" cy="3527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Burp Suite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dirb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wfuzz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kismet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2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22" name="Google Shape;3222;p2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</a:t>
            </a:r>
            <a:r>
              <a:rPr lang="en"/>
              <a:t>Which of the following tools is used for wireless attacks and enumeration? </a:t>
            </a:r>
            <a:endParaRPr/>
          </a:p>
        </p:txBody>
      </p:sp>
      <p:sp>
        <p:nvSpPr>
          <p:cNvPr id="3223" name="Google Shape;3223;p2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4" name="Google Shape;3224;p2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230"/>
          <p:cNvSpPr txBox="1"/>
          <p:nvPr>
            <p:ph idx="3" type="body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</a:t>
            </a:r>
            <a:r>
              <a:rPr lang="en" sz="1800"/>
              <a:t>ismet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PowerShell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</a:t>
            </a:r>
            <a:r>
              <a:rPr lang="en" sz="1800"/>
              <a:t>sh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ZAP Proxy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2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31" name="Google Shape;3231;p2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</a:t>
            </a:r>
            <a:r>
              <a:rPr lang="en"/>
              <a:t>Which of the following tools is used for wireless attacks and enumeration? </a:t>
            </a:r>
            <a:endParaRPr/>
          </a:p>
        </p:txBody>
      </p:sp>
      <p:sp>
        <p:nvSpPr>
          <p:cNvPr id="3232" name="Google Shape;3232;p2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3" name="Google Shape;3233;p2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231"/>
          <p:cNvSpPr txBox="1"/>
          <p:nvPr>
            <p:ph idx="3" type="body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kismet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PowerShell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zsh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ZAP Proxy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35" name="Google Shape;2135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6" name="Google Shape;2136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115"/>
          <p:cNvSpPr txBox="1"/>
          <p:nvPr>
            <p:ph idx="3" type="body"/>
          </p:nvPr>
        </p:nvSpPr>
        <p:spPr>
          <a:xfrm>
            <a:off x="175" y="1501800"/>
            <a:ext cx="9144000" cy="340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highlight>
                  <a:srgbClr val="FFFF00"/>
                </a:highlight>
              </a:rPr>
              <a:t>TRUE</a:t>
            </a:r>
            <a:endParaRPr b="1" sz="1800">
              <a:highlight>
                <a:srgbClr val="FFFF00"/>
              </a:highlight>
            </a:endParaRPr>
          </a:p>
        </p:txBody>
      </p:sp>
      <p:sp>
        <p:nvSpPr>
          <p:cNvPr id="2138" name="Google Shape;2138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True or False: Trojans are so effective is because the hacker is able to change the signature and avoid detection. 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2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40" name="Google Shape;3240;p2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Which of the following commands runs all of Nmap’s SMB scripts against a target?</a:t>
            </a:r>
            <a:endParaRPr/>
          </a:p>
        </p:txBody>
      </p:sp>
      <p:sp>
        <p:nvSpPr>
          <p:cNvPr id="3241" name="Google Shape;3241;p2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2" name="Google Shape;3242;p2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232"/>
          <p:cNvSpPr txBox="1"/>
          <p:nvPr>
            <p:ph idx="3" type="body"/>
          </p:nvPr>
        </p:nvSpPr>
        <p:spPr>
          <a:xfrm>
            <a:off x="175" y="1389275"/>
            <a:ext cx="9144000" cy="3516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map --smb-all -sV -p 445 192.168.12.17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map --script --smb-scripts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192.168.12.17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nmap --script smb-enum-* -sV -p 445 192.168.12.17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nmap --script smb-enum-* 192.168.12.17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2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49" name="Google Shape;3249;p2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</a:t>
            </a:r>
            <a:r>
              <a:rPr lang="en"/>
              <a:t>Which of the following commands runs all of Nmap’s SMB scripts against a target?</a:t>
            </a:r>
            <a:endParaRPr/>
          </a:p>
        </p:txBody>
      </p:sp>
      <p:sp>
        <p:nvSpPr>
          <p:cNvPr id="3250" name="Google Shape;3250;p2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1" name="Google Shape;3251;p2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233"/>
          <p:cNvSpPr txBox="1"/>
          <p:nvPr>
            <p:ph idx="3" type="body"/>
          </p:nvPr>
        </p:nvSpPr>
        <p:spPr>
          <a:xfrm>
            <a:off x="175" y="1389275"/>
            <a:ext cx="9144000" cy="3516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--smb-all -sV -p 445 192.168.12.17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--script --smb-scripts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192.168.12.17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--script smb-enum-* -sV -p 445 192.168.12.17</a:t>
            </a:r>
            <a:endParaRPr b="1"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nmap --script smb-enum-* 192.168.12.17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23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&amp; Passwords</a:t>
            </a:r>
            <a:endParaRPr/>
          </a:p>
        </p:txBody>
      </p:sp>
      <p:sp>
        <p:nvSpPr>
          <p:cNvPr id="3258" name="Google Shape;3258;p2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9" name="Google Shape;3259;p23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0" name="Google Shape;3260;p2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p2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&amp; Passwords</a:t>
            </a:r>
            <a:endParaRPr/>
          </a:p>
        </p:txBody>
      </p:sp>
      <p:sp>
        <p:nvSpPr>
          <p:cNvPr id="3266" name="Google Shape;3266;p2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of the vulnerabilities discovered by Nmap can be exploited with malware. </a:t>
            </a:r>
            <a:endParaRPr/>
          </a:p>
        </p:txBody>
      </p:sp>
      <p:sp>
        <p:nvSpPr>
          <p:cNvPr id="3267" name="Google Shape;3267;p2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8" name="Google Shape;3268;p2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23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One of the most common tasks that malware performs is </a:t>
            </a:r>
            <a:r>
              <a:rPr b="1" lang="en" sz="1700"/>
              <a:t>finding and dumping passwords </a:t>
            </a:r>
            <a:r>
              <a:rPr lang="en" sz="1700"/>
              <a:t>from a target machine. </a:t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CEH tests on the basic understanding of malware and password attacks, such as: </a:t>
            </a:r>
            <a:endParaRPr sz="1700"/>
          </a:p>
          <a:p>
            <a:pPr indent="-336550" lvl="0" marL="9144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Types of Malware and Infection Methods</a:t>
            </a:r>
            <a:endParaRPr sz="1700"/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Windows Password Hash Format</a:t>
            </a:r>
            <a:endParaRPr sz="1700"/>
          </a:p>
          <a:p>
            <a:pPr indent="-3365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Linux Password Hash Formats</a:t>
            </a:r>
            <a:endParaRPr sz="17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2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Types </a:t>
            </a:r>
            <a:endParaRPr/>
          </a:p>
        </p:txBody>
      </p:sp>
      <p:sp>
        <p:nvSpPr>
          <p:cNvPr id="3275" name="Google Shape;3275;p2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important types of malware:</a:t>
            </a:r>
            <a:endParaRPr/>
          </a:p>
        </p:txBody>
      </p:sp>
      <p:sp>
        <p:nvSpPr>
          <p:cNvPr id="3276" name="Google Shape;3276;p2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7" name="Google Shape;3277;p2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23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24292E"/>
                </a:solidFill>
              </a:rPr>
              <a:t>Virus</a:t>
            </a:r>
            <a:r>
              <a:rPr lang="en" sz="1800">
                <a:solidFill>
                  <a:srgbClr val="24292E"/>
                </a:solidFill>
              </a:rPr>
              <a:t>: Malware that requires human interaction to run and spread. Hackers often spread viruses by tricking users into downloading and executing them, as in phishing attacks.</a:t>
            </a:r>
            <a:endParaRPr sz="18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24292E"/>
                </a:solidFill>
              </a:rPr>
              <a:t>Trojan</a:t>
            </a:r>
            <a:r>
              <a:rPr lang="en" sz="1800">
                <a:solidFill>
                  <a:srgbClr val="24292E"/>
                </a:solidFill>
              </a:rPr>
              <a:t>: Malware that "poses" as legitimate software. For example, a hacker might send a phishing email with an attachment called WindowsUpdate.exe, which actually contains malware.</a:t>
            </a:r>
            <a:endParaRPr sz="18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rgbClr val="24292E"/>
                </a:solidFill>
              </a:rPr>
              <a:t>Worm</a:t>
            </a:r>
            <a:r>
              <a:rPr lang="en" sz="1800">
                <a:solidFill>
                  <a:srgbClr val="24292E"/>
                </a:solidFill>
              </a:rPr>
              <a:t>: Malware that can spread without human interaction, making them especially dangerous.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2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Types </a:t>
            </a:r>
            <a:endParaRPr/>
          </a:p>
        </p:txBody>
      </p:sp>
      <p:sp>
        <p:nvSpPr>
          <p:cNvPr id="3284" name="Google Shape;3284;p2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Viruses, trojans and worms can infect the following parts of a computer: </a:t>
            </a:r>
            <a:endParaRPr/>
          </a:p>
        </p:txBody>
      </p:sp>
      <p:sp>
        <p:nvSpPr>
          <p:cNvPr id="3285" name="Google Shape;3285;p2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6" name="Google Shape;3286;p2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23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24292E"/>
                </a:solidFill>
              </a:rPr>
              <a:t>Boot Record</a:t>
            </a:r>
            <a:r>
              <a:rPr lang="en" sz="1600">
                <a:solidFill>
                  <a:srgbClr val="24292E"/>
                </a:solidFill>
              </a:rPr>
              <a:t>: Viruses that infect the code that computers use to boot up. These are extremely dangerous viruses, as they are difficulty to detect.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24292E"/>
                </a:solidFill>
              </a:rPr>
              <a:t>File Infection</a:t>
            </a:r>
            <a:r>
              <a:rPr lang="en" sz="1600">
                <a:solidFill>
                  <a:srgbClr val="24292E"/>
                </a:solidFill>
              </a:rPr>
              <a:t>: Infect normal files, such as PNG images.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24292E"/>
                </a:solidFill>
              </a:rPr>
              <a:t>Macro Infection</a:t>
            </a:r>
            <a:r>
              <a:rPr lang="en" sz="1600">
                <a:solidFill>
                  <a:srgbClr val="24292E"/>
                </a:solidFill>
              </a:rPr>
              <a:t>: Viruses embedded in Word or Excel macros. This is commonly used to spread malware through phishing attacks.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24292E"/>
                </a:solidFill>
              </a:rPr>
              <a:t>Polymorphic</a:t>
            </a:r>
            <a:r>
              <a:rPr lang="en" sz="1600">
                <a:solidFill>
                  <a:srgbClr val="24292E"/>
                </a:solidFill>
              </a:rPr>
              <a:t>: Changes its code every time it infects a new computer. This makes them very hard to detect.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24292E"/>
                </a:solidFill>
              </a:rPr>
              <a:t>Multipart</a:t>
            </a:r>
            <a:r>
              <a:rPr lang="en" sz="1600">
                <a:solidFill>
                  <a:srgbClr val="24292E"/>
                </a:solidFill>
              </a:rPr>
              <a:t>: A multipart virus is one that can infect multiple parts of a computer, such as both the boot records and the file system.</a:t>
            </a:r>
            <a:endParaRPr b="1"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2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Phases</a:t>
            </a:r>
            <a:endParaRPr/>
          </a:p>
        </p:txBody>
      </p:sp>
      <p:sp>
        <p:nvSpPr>
          <p:cNvPr id="3293" name="Google Shape;3293;p2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Regardless of type or result, all malware spreads through five phases:  </a:t>
            </a:r>
            <a:endParaRPr/>
          </a:p>
        </p:txBody>
      </p:sp>
      <p:sp>
        <p:nvSpPr>
          <p:cNvPr id="3294" name="Google Shape;3294;p2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5" name="Google Shape;3295;p2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6" name="Google Shape;3296;p23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/>
              <a:t>Search Routine</a:t>
            </a:r>
            <a:r>
              <a:rPr lang="en" sz="1800"/>
              <a:t>: The virus is downloaded onto the target and begins looking for a place to infect.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/>
              <a:t>Infection Routine</a:t>
            </a:r>
            <a:r>
              <a:rPr lang="en" sz="1800"/>
              <a:t>: The virus actually infects its target. The virus payload does not necessarily run. It just embeds itself into the target and lies dormant until it receives a command to run.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/>
              <a:t>Trigger Routine</a:t>
            </a:r>
            <a:r>
              <a:rPr lang="en" sz="1800"/>
              <a:t>: The virus executes and actually delivers its payload.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lang="en" sz="1800"/>
              <a:t>Anti-Detection Routine</a:t>
            </a:r>
            <a:r>
              <a:rPr lang="en" sz="1800"/>
              <a:t>: Some sophisticated viruses can hide themselves from anti-virus software. Those that do are said to have an "anti-detection routine".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2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Honeypots</a:t>
            </a:r>
            <a:endParaRPr/>
          </a:p>
        </p:txBody>
      </p:sp>
      <p:sp>
        <p:nvSpPr>
          <p:cNvPr id="3302" name="Google Shape;3302;p2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machine tailor-made for catching real malware is called a </a:t>
            </a:r>
            <a:r>
              <a:rPr b="1" lang="en"/>
              <a:t>honey pot</a:t>
            </a:r>
            <a:r>
              <a:rPr lang="en"/>
              <a:t>. </a:t>
            </a:r>
            <a:endParaRPr/>
          </a:p>
        </p:txBody>
      </p:sp>
      <p:sp>
        <p:nvSpPr>
          <p:cNvPr id="3303" name="Google Shape;3303;p2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4" name="Google Shape;3304;p2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23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Researchers often study malware by "tricking" attackers into hacking "dummy" machines that they control, collecting the malware the attacker plants on the device, and studying its actions and effects.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All secure networks should have at least one honeypot, so administrators and security analysts can keep track of which kinds of malicious software is entering their network.</a:t>
            </a:r>
            <a:endParaRPr sz="18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2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Passwords Hash Types</a:t>
            </a:r>
            <a:endParaRPr/>
          </a:p>
        </p:txBody>
      </p:sp>
      <p:sp>
        <p:nvSpPr>
          <p:cNvPr id="3311" name="Google Shape;3311;p2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Remember</a:t>
            </a:r>
            <a:r>
              <a:rPr lang="en"/>
              <a:t>: Operating systems store passwords in hashes, so if hackers can’t retrieve the cleartext passwords if they dump the hashes. </a:t>
            </a:r>
            <a:endParaRPr/>
          </a:p>
        </p:txBody>
      </p:sp>
      <p:sp>
        <p:nvSpPr>
          <p:cNvPr id="3312" name="Google Shape;3312;p2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3" name="Google Shape;3313;p2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240"/>
          <p:cNvSpPr txBox="1"/>
          <p:nvPr>
            <p:ph idx="3" type="body"/>
          </p:nvPr>
        </p:nvSpPr>
        <p:spPr>
          <a:xfrm>
            <a:off x="175" y="1492975"/>
            <a:ext cx="9144000" cy="3413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Window Password Hash Types include: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NTHash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NTLM</a:t>
            </a:r>
            <a:endParaRPr sz="18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2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Passwords Hash Types</a:t>
            </a:r>
            <a:endParaRPr/>
          </a:p>
        </p:txBody>
      </p:sp>
      <p:sp>
        <p:nvSpPr>
          <p:cNvPr id="3320" name="Google Shape;3320;p2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</a:t>
            </a:r>
            <a:endParaRPr/>
          </a:p>
        </p:txBody>
      </p:sp>
      <p:sp>
        <p:nvSpPr>
          <p:cNvPr id="3321" name="Google Shape;3321;p2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2" name="Google Shape;3322;p2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41"/>
          <p:cNvSpPr txBox="1"/>
          <p:nvPr>
            <p:ph idx="3" type="body"/>
          </p:nvPr>
        </p:nvSpPr>
        <p:spPr>
          <a:xfrm>
            <a:off x="175" y="1123725"/>
            <a:ext cx="9144000" cy="378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LM is a weak hash type used before Windows Vista/Windows Server 2008.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LM hashes are rarely used today, but sometimes appear in legacy networks.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LM hashes look like: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299BD128C1101FD6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Cracking an LM hash with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john</a:t>
            </a:r>
            <a:r>
              <a:rPr lang="en" sz="1800">
                <a:solidFill>
                  <a:srgbClr val="24292E"/>
                </a:solidFill>
              </a:rPr>
              <a:t> looks like: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--format=lm hash.txt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Note: the important part of this command is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--format=lm</a:t>
            </a:r>
            <a:r>
              <a:rPr lang="en" sz="1800">
                <a:solidFill>
                  <a:srgbClr val="24292E"/>
                </a:solidFill>
              </a:rPr>
              <a:t>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44" name="Google Shape;2144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Which of the following changes their signatures every time they replicate?</a:t>
            </a:r>
            <a:endParaRPr/>
          </a:p>
        </p:txBody>
      </p:sp>
      <p:sp>
        <p:nvSpPr>
          <p:cNvPr id="2145" name="Google Shape;2145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6" name="Google Shape;2146;p1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1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Spyware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Polymorphic Viruses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Zombies</a:t>
            </a:r>
            <a:endParaRPr sz="18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2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Passwords Hash Types</a:t>
            </a:r>
            <a:endParaRPr/>
          </a:p>
        </p:txBody>
      </p:sp>
      <p:sp>
        <p:nvSpPr>
          <p:cNvPr id="3329" name="Google Shape;3329;p2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NTHash</a:t>
            </a:r>
            <a:endParaRPr/>
          </a:p>
        </p:txBody>
      </p:sp>
      <p:sp>
        <p:nvSpPr>
          <p:cNvPr id="3330" name="Google Shape;3330;p2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1" name="Google Shape;3331;p2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242"/>
          <p:cNvSpPr txBox="1"/>
          <p:nvPr>
            <p:ph idx="3" type="body"/>
          </p:nvPr>
        </p:nvSpPr>
        <p:spPr>
          <a:xfrm>
            <a:off x="175" y="1123725"/>
            <a:ext cx="9144000" cy="378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The NTHash is stronger than LM and is used in modern Windows systems.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NT hashes look like: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B4B9B02E6F09A9BD760F388B67351E2B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Cracking an NTHash looks like: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--format=nt hash.txt</a:t>
            </a:r>
            <a:r>
              <a:rPr lang="en" sz="1800">
                <a:solidFill>
                  <a:srgbClr val="24292E"/>
                </a:solidFill>
              </a:rPr>
              <a:t>. </a:t>
            </a:r>
            <a:endParaRPr sz="18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p2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Passwords Hash Types</a:t>
            </a:r>
            <a:endParaRPr/>
          </a:p>
        </p:txBody>
      </p:sp>
      <p:sp>
        <p:nvSpPr>
          <p:cNvPr id="3338" name="Google Shape;3338;p2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NTHash</a:t>
            </a:r>
            <a:endParaRPr/>
          </a:p>
        </p:txBody>
      </p:sp>
      <p:sp>
        <p:nvSpPr>
          <p:cNvPr id="3339" name="Google Shape;3339;p2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0" name="Google Shape;3340;p2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243"/>
          <p:cNvSpPr txBox="1"/>
          <p:nvPr>
            <p:ph idx="3" type="body"/>
          </p:nvPr>
        </p:nvSpPr>
        <p:spPr>
          <a:xfrm>
            <a:off x="0" y="1141875"/>
            <a:ext cx="9144000" cy="3728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NTLM uses an NTHash in combination with other information to authenticate users.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NTLM has two versions: NTLMv1 and NTLMv2. Both are commonly found on the network.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NTLMv1 and NTLMv2 hashes look similar. See below for an example.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To crack an NTLMv1 hash: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--format=netntlm hash.txt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To crack an NTLMv2 hash: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--format=netntlmv2 hash.txt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2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</a:t>
            </a:r>
            <a:r>
              <a:rPr lang="en"/>
              <a:t> Passwords Hash Types</a:t>
            </a:r>
            <a:endParaRPr/>
          </a:p>
        </p:txBody>
      </p:sp>
      <p:sp>
        <p:nvSpPr>
          <p:cNvPr id="3347" name="Google Shape;3347;p2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CEH exam also requires familiarity with Linux hash types. </a:t>
            </a:r>
            <a:endParaRPr/>
          </a:p>
        </p:txBody>
      </p:sp>
      <p:sp>
        <p:nvSpPr>
          <p:cNvPr id="3348" name="Google Shape;3348;p2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9" name="Google Shape;3349;p2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0" name="Google Shape;3350;p244"/>
          <p:cNvSpPr txBox="1"/>
          <p:nvPr>
            <p:ph idx="3" type="body"/>
          </p:nvPr>
        </p:nvSpPr>
        <p:spPr>
          <a:xfrm>
            <a:off x="175" y="1290700"/>
            <a:ext cx="9144000" cy="3615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Linux password hashes are stored in /etc/shadow as the second field in rach row</a:t>
            </a:r>
            <a:endParaRPr sz="1800"/>
          </a:p>
          <a:p>
            <a:pPr indent="-3175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Mono"/>
              <a:buChar char="○"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root:</a:t>
            </a:r>
            <a:r>
              <a:rPr b="1" lang="en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$6$</a:t>
            </a: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Ke02nYgo.9v0SF4p$hjztYvo/M4buqO4oBX8KZTftjCn6fE4cV5oI95QPekeQpITwFTRbDUBYBLIUx2mhorQoj9bLN8v.w6btE9xy1:16431:0:99999:7:::</a:t>
            </a:r>
            <a:endParaRPr>
              <a:solidFill>
                <a:srgbClr val="24292E"/>
              </a:solidFill>
              <a:highlight>
                <a:srgbClr val="F6F8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Linux uses the following hash formats: </a:t>
            </a:r>
            <a:endParaRPr sz="1800">
              <a:solidFill>
                <a:srgbClr val="24292E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$1$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>
                <a:solidFill>
                  <a:srgbClr val="24292E"/>
                </a:solidFill>
              </a:rPr>
              <a:t>MD5</a:t>
            </a:r>
            <a:endParaRPr sz="1800">
              <a:solidFill>
                <a:srgbClr val="24292E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$2$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>
                <a:solidFill>
                  <a:srgbClr val="24292E"/>
                </a:solidFill>
              </a:rPr>
              <a:t>Blowfish</a:t>
            </a:r>
            <a:endParaRPr sz="1800">
              <a:solidFill>
                <a:srgbClr val="24292E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$2a$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>
                <a:solidFill>
                  <a:srgbClr val="24292E"/>
                </a:solidFill>
              </a:rPr>
              <a:t>eksBlowfish</a:t>
            </a:r>
            <a:endParaRPr sz="1800">
              <a:solidFill>
                <a:srgbClr val="24292E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$5$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>
                <a:solidFill>
                  <a:srgbClr val="24292E"/>
                </a:solidFill>
              </a:rPr>
              <a:t>SHA-256 Crypt</a:t>
            </a:r>
            <a:endParaRPr sz="1800">
              <a:solidFill>
                <a:srgbClr val="24292E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$6$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>
                <a:solidFill>
                  <a:srgbClr val="24292E"/>
                </a:solidFill>
              </a:rPr>
              <a:t>SHA-512 Crypt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24292E"/>
                </a:solidFill>
              </a:rPr>
              <a:t>(This is the strongest and most common format currently used.)</a:t>
            </a:r>
            <a:endParaRPr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24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3356" name="Google Shape;3356;p2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7" name="Google Shape;3357;p24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24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</a:t>
            </a:r>
            <a:r>
              <a:rPr lang="en"/>
              <a:t>: Malware &amp; Passwords Problem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work on a Malware and Passwords CEH problem set.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2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2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4" name="Google Shape;3364;p24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246"/>
          <p:cNvSpPr txBox="1"/>
          <p:nvPr/>
        </p:nvSpPr>
        <p:spPr>
          <a:xfrm>
            <a:off x="2757350" y="3542125"/>
            <a:ext cx="3446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Passwords &amp; Malware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Problem Set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9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p2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371" name="Google Shape;3371;p2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Which of the following is the weakest?</a:t>
            </a:r>
            <a:endParaRPr/>
          </a:p>
        </p:txBody>
      </p:sp>
      <p:sp>
        <p:nvSpPr>
          <p:cNvPr id="3372" name="Google Shape;3372;p2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3" name="Google Shape;3373;p2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4" name="Google Shape;3374;p24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NTLMv1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Kerberos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NTLMv2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LM</a:t>
            </a:r>
            <a:endParaRPr sz="1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p2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380" name="Google Shape;3380;p2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Which of the following is the weakest?</a:t>
            </a:r>
            <a:endParaRPr/>
          </a:p>
        </p:txBody>
      </p:sp>
      <p:sp>
        <p:nvSpPr>
          <p:cNvPr id="3381" name="Google Shape;3381;p2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2" name="Google Shape;3382;p2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3" name="Google Shape;3383;p24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NTLMv1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Kerberos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NTLMv2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LM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2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389" name="Google Shape;3389;p2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Which format is used to hash passwords on modern Windows machines?</a:t>
            </a:r>
            <a:endParaRPr/>
          </a:p>
        </p:txBody>
      </p:sp>
      <p:sp>
        <p:nvSpPr>
          <p:cNvPr id="3390" name="Google Shape;3390;p2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1" name="Google Shape;3391;p2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24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RC4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p2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398" name="Google Shape;3398;p2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Which format is used to hash passwords on modern Windows machines?</a:t>
            </a:r>
            <a:endParaRPr/>
          </a:p>
        </p:txBody>
      </p:sp>
      <p:sp>
        <p:nvSpPr>
          <p:cNvPr id="3399" name="Google Shape;3399;p2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0" name="Google Shape;3400;p2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25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RC4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NTLM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p2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07" name="Google Shape;3407;p2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Which hash format was used to generate the credentials below: </a:t>
            </a:r>
            <a:endParaRPr/>
          </a:p>
          <a:p>
            <a:pPr indent="0" lvl="0" marL="15240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admin::N46iSNekpT:08ca45b7d7ea58ee:88dcbe4446168966a153a0064958dac6:5c7830315c7830310000000000000b45c67103d07d7b95acd12ffa11230e0000000052920b85f78d013c31cdb3b92f5d765c783030</a:t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8" name="Google Shape;3408;p2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9" name="Google Shape;3409;p2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251"/>
          <p:cNvSpPr txBox="1"/>
          <p:nvPr>
            <p:ph idx="3" type="body"/>
          </p:nvPr>
        </p:nvSpPr>
        <p:spPr>
          <a:xfrm>
            <a:off x="175" y="2227075"/>
            <a:ext cx="9144000" cy="2679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RC4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53" name="Google Shape;2153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Which of the following changes their signatures every time they replicate?</a:t>
            </a:r>
            <a:endParaRPr/>
          </a:p>
        </p:txBody>
      </p:sp>
      <p:sp>
        <p:nvSpPr>
          <p:cNvPr id="2154" name="Google Shape;2154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5" name="Google Shape;2155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1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Spyware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Polymorphic Viruses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Zombies</a:t>
            </a:r>
            <a:endParaRPr sz="18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2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16" name="Google Shape;3416;p2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Which hash format was used to generate the credentials below: </a:t>
            </a:r>
            <a:endParaRPr/>
          </a:p>
          <a:p>
            <a:pPr indent="0" lvl="0" marL="152400" marR="152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admin::N46iSNekpT:08ca45b7d7ea58ee:88dcbe4446168966a153a0064958dac6:5c7830315c7830310000000000000b45c67103d07d7b95acd12ffa11230e0000000052920b85f78d013c31cdb3b92f5d765c783030</a:t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7" name="Google Shape;3417;p2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8" name="Google Shape;3418;p2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252"/>
          <p:cNvSpPr txBox="1"/>
          <p:nvPr>
            <p:ph idx="3" type="body"/>
          </p:nvPr>
        </p:nvSpPr>
        <p:spPr>
          <a:xfrm>
            <a:off x="175" y="2227075"/>
            <a:ext cx="9144000" cy="2679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RC4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NTLM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25" name="Google Shape;3425;p2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Which command would you use to crack the password hash below: </a:t>
            </a:r>
            <a:endParaRPr/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299BD128C1101FD6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2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7" name="Google Shape;3427;p2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253"/>
          <p:cNvSpPr txBox="1"/>
          <p:nvPr>
            <p:ph idx="3" type="body"/>
          </p:nvPr>
        </p:nvSpPr>
        <p:spPr>
          <a:xfrm>
            <a:off x="175" y="1945675"/>
            <a:ext cx="9144000" cy="2960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ohn --format=nt hash.txt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--format=lm hash.txt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--format=netntlm hash.txt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--format=raw-md5 hash.txt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2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34" name="Google Shape;3434;p2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Which command would you use to crack the password hash below: </a:t>
            </a:r>
            <a:endParaRPr/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299BD128C1101FD6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2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6" name="Google Shape;3436;p2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254"/>
          <p:cNvSpPr txBox="1"/>
          <p:nvPr>
            <p:ph idx="3" type="body"/>
          </p:nvPr>
        </p:nvSpPr>
        <p:spPr>
          <a:xfrm>
            <a:off x="175" y="1945675"/>
            <a:ext cx="9144000" cy="2960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john --format=nt hash.txt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john --format=lm hash.txt</a:t>
            </a:r>
            <a:endParaRPr b="1"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--format=netntlm hash.txt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--format=raw-md5 hash.txt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p2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43" name="Google Shape;3443;p2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Suppose you dump the following passwords from /etc/shadow. Which </a:t>
            </a:r>
            <a:r>
              <a:rPr lang="en"/>
              <a:t>algorithm</a:t>
            </a:r>
            <a:r>
              <a:rPr lang="en"/>
              <a:t> was used to generate them?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152400" marR="152400" rtl="0" algn="l">
              <a:lnSpc>
                <a:spcPct val="14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$6$0LNgXS95nJv2B6hm$BRNf00hyT5xGNRnsLSSn3xDPXIs6l34g2kpex4mh0w/fvGz4MYs02qWjVU5NrbVktoNVNRsHU6MUTUua4J5nO0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2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5" name="Google Shape;3445;p2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255"/>
          <p:cNvSpPr txBox="1"/>
          <p:nvPr>
            <p:ph idx="3" type="body"/>
          </p:nvPr>
        </p:nvSpPr>
        <p:spPr>
          <a:xfrm>
            <a:off x="175" y="2157575"/>
            <a:ext cx="9144000" cy="274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MD5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Blowfish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SHA512-Crypt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SHA256-Crypt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2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52" name="Google Shape;3452;p2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Suppose you dump the following passwords from /etc/shadow. Which algorithm was used to generate them?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152400" marR="152400" rtl="0" algn="l">
              <a:lnSpc>
                <a:spcPct val="14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$6$0LNgXS95nJv2B6hm$BRNf00hyT5xGNRnsLSSn3xDPXIs6l34g2kpex4mh0w/fvGz4MYs02qWjVU5NrbVktoNVNRsHU6MUTUua4J5nO0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2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4" name="Google Shape;3454;p2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256"/>
          <p:cNvSpPr txBox="1"/>
          <p:nvPr>
            <p:ph idx="3" type="body"/>
          </p:nvPr>
        </p:nvSpPr>
        <p:spPr>
          <a:xfrm>
            <a:off x="175" y="2157575"/>
            <a:ext cx="9144000" cy="274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MD5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Blowfish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b="1"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SHA512-Crypt</a:t>
            </a:r>
            <a:endParaRPr b="1"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SHA256-Crypt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2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61" name="Google Shape;3461;p2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Suppose you dump the following passwords from /etc/shadow. Which algorithm was used to generate them?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$1$3JUKmV3R$vZVeb51f1t6QZUecwuRHX0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2" name="Google Shape;3462;p2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3" name="Google Shape;3463;p2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257"/>
          <p:cNvSpPr txBox="1"/>
          <p:nvPr>
            <p:ph idx="3" type="body"/>
          </p:nvPr>
        </p:nvSpPr>
        <p:spPr>
          <a:xfrm>
            <a:off x="175" y="2157575"/>
            <a:ext cx="9144000" cy="274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SHA512-Crypt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Blowfish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MD5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SHA256-Crypt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2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70" name="Google Shape;3470;p2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Suppose you dump the following passwords from /etc/shadow. Which algorithm was used to generate them?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$1$3JUKmV3R$vZVeb51f1t6QZUecwuRHX0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2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2" name="Google Shape;3472;p2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258"/>
          <p:cNvSpPr txBox="1"/>
          <p:nvPr>
            <p:ph idx="3" type="body"/>
          </p:nvPr>
        </p:nvSpPr>
        <p:spPr>
          <a:xfrm>
            <a:off x="175" y="2157575"/>
            <a:ext cx="9144000" cy="274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SHA512-Crypt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Blowfish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b="1"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MD5</a:t>
            </a:r>
            <a:endParaRPr b="1"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SHA256-Crypt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p2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79" name="Google Shape;3479;p2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Which of the following exploits leverages a buffer overflow vulnerability?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2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1" name="Google Shape;3481;p2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259"/>
          <p:cNvSpPr txBox="1"/>
          <p:nvPr>
            <p:ph idx="3" type="body"/>
          </p:nvPr>
        </p:nvSpPr>
        <p:spPr>
          <a:xfrm>
            <a:off x="175" y="1271425"/>
            <a:ext cx="9144000" cy="363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Heartbleed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Shellshock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BEAST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UAC Bypass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2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88" name="Google Shape;3488;p2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Which of the following exploits leverages a buffer overflow vulnerability?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2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0" name="Google Shape;3490;p2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260"/>
          <p:cNvSpPr txBox="1"/>
          <p:nvPr>
            <p:ph idx="3" type="body"/>
          </p:nvPr>
        </p:nvSpPr>
        <p:spPr>
          <a:xfrm>
            <a:off x="175" y="1271425"/>
            <a:ext cx="9144000" cy="363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Heartbleed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Shellshock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BEAST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UAC Bypass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5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p2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97" name="Google Shape;3497;p2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. Which of the following is commonly achieved with a buffer overflow exploit? Check all that apply.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2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9" name="Google Shape;3499;p2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261"/>
          <p:cNvSpPr txBox="1"/>
          <p:nvPr>
            <p:ph idx="3" type="body"/>
          </p:nvPr>
        </p:nvSpPr>
        <p:spPr>
          <a:xfrm>
            <a:off x="175" y="1454425"/>
            <a:ext cx="9144000" cy="3451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Escalating privileges to root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Shellcode Injection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Reading Protected Memory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Dumping Remote Database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62" name="Google Shape;2162;p1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In order to take control early in the boot process, some viruses reside in the:</a:t>
            </a:r>
            <a:endParaRPr/>
          </a:p>
        </p:txBody>
      </p:sp>
      <p:sp>
        <p:nvSpPr>
          <p:cNvPr id="2163" name="Google Shape;2163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4" name="Google Shape;2164;p1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11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Memory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Boot sector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Flash drive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Hard drive</a:t>
            </a:r>
            <a:endParaRPr sz="18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4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2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06" name="Google Shape;3506;p2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Which of the following is commonly achieved with a buffer overflow exploit? Check all that apply.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2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8" name="Google Shape;3508;p2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262"/>
          <p:cNvSpPr txBox="1"/>
          <p:nvPr>
            <p:ph idx="3" type="body"/>
          </p:nvPr>
        </p:nvSpPr>
        <p:spPr>
          <a:xfrm>
            <a:off x="175" y="1454425"/>
            <a:ext cx="9144000" cy="3451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Escalating privileges to root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Shellcode Injection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Reading Protected Memory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Dumping Remote Database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p2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15" name="Google Shape;3515;p2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What is the difference between a virus and a worm?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2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7" name="Google Shape;3517;p2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263"/>
          <p:cNvSpPr txBox="1"/>
          <p:nvPr>
            <p:ph idx="3" type="body"/>
          </p:nvPr>
        </p:nvSpPr>
        <p:spPr>
          <a:xfrm>
            <a:off x="175" y="1300325"/>
            <a:ext cx="9144000" cy="36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worm can spread without human interaction, whereas a virus must be downloaded or executed by a user.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virus can infect multiple computers, but a worm can only infect one at a time.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virus can copy itself perfectly, but worms change every time the copy themselves.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 are used for DoS, while viruses can be used for many things.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2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p2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24" name="Google Shape;3524;p2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What is the difference between a virus and a worm?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2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6" name="Google Shape;3526;p2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264"/>
          <p:cNvSpPr txBox="1"/>
          <p:nvPr>
            <p:ph idx="3" type="body"/>
          </p:nvPr>
        </p:nvSpPr>
        <p:spPr>
          <a:xfrm>
            <a:off x="175" y="1300325"/>
            <a:ext cx="9144000" cy="36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A worm can spread without human interaction, whereas a virus must be downloaded or executed by a user. 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virus can infect multiple computers, but a worm can only infect one at a time.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virus can copy itself perfectly, but worms change every time the copy themselves.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 are used for DoS, while viruses can be used for many things.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2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33" name="Google Shape;3533;p2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/>
              <a:t>. Which type of malware is most associated with spearphishing?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4" name="Google Shape;3534;p2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5" name="Google Shape;3535;p2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265"/>
          <p:cNvSpPr txBox="1"/>
          <p:nvPr>
            <p:ph idx="3" type="body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Virus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Trojan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2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42" name="Google Shape;3542;p2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Which type of malware is most associated with spearphishing?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3" name="Google Shape;3543;p2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4" name="Google Shape;3544;p2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266"/>
          <p:cNvSpPr txBox="1"/>
          <p:nvPr>
            <p:ph idx="3" type="body"/>
          </p:nvPr>
        </p:nvSpPr>
        <p:spPr>
          <a:xfrm>
            <a:off x="175" y="1104750"/>
            <a:ext cx="9144000" cy="3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Virus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Trojan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p2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51" name="Google Shape;3551;p2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r>
              <a:rPr lang="en"/>
              <a:t>. Which part of a computer does bootkit infect?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2" name="Google Shape;3552;p2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3" name="Google Shape;3553;p2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267"/>
          <p:cNvSpPr txBox="1"/>
          <p:nvPr>
            <p:ph idx="3" type="body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NIC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Master Boot Record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BIOS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Files</a:t>
            </a:r>
            <a:endParaRPr sz="18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2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60" name="Google Shape;3560;p2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Which part of a computer does bootkit infect?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2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2" name="Google Shape;3562;p2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268"/>
          <p:cNvSpPr txBox="1"/>
          <p:nvPr>
            <p:ph idx="3" type="body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NIC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Master Boot Record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BIOS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Files</a:t>
            </a:r>
            <a:endParaRPr sz="18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2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69" name="Google Shape;3569;p2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Which part of a computer does rootkit infect?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0" name="Google Shape;3570;p2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1" name="Google Shape;3571;p2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269"/>
          <p:cNvSpPr txBox="1"/>
          <p:nvPr>
            <p:ph idx="3" type="body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NIC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Master Boot Record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BIOS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Files</a:t>
            </a:r>
            <a:endParaRPr sz="18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2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78" name="Google Shape;3578;p2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Which part of a computer does rootkit infect?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2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0" name="Google Shape;3580;p2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270"/>
          <p:cNvSpPr txBox="1"/>
          <p:nvPr>
            <p:ph idx="3" type="body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NIC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Master Boot Record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BIOS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Files</a:t>
            </a:r>
            <a:endParaRPr sz="18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2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87" name="Google Shape;3587;p2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Which ring does a kernel rootkit run 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8" name="Google Shape;3588;p2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9" name="Google Shape;3589;p2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271"/>
          <p:cNvSpPr txBox="1"/>
          <p:nvPr>
            <p:ph idx="3" type="body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0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1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2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7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71" name="Google Shape;2171;p1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In order to take control early in the boot process, some viruses reside in the:</a:t>
            </a:r>
            <a:endParaRPr/>
          </a:p>
        </p:txBody>
      </p:sp>
      <p:sp>
        <p:nvSpPr>
          <p:cNvPr id="2172" name="Google Shape;2172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3" name="Google Shape;2173;p1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1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Memory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Boot sector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Flash drive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Hard drive</a:t>
            </a:r>
            <a:endParaRPr sz="18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2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96" name="Google Shape;3596;p2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Which ring does a kernel rootkit run 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2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8" name="Google Shape;3598;p2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9" name="Google Shape;3599;p272"/>
          <p:cNvSpPr txBox="1"/>
          <p:nvPr>
            <p:ph idx="3" type="body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Ring 0 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1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2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7</a:t>
            </a:r>
            <a:endParaRPr sz="18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2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05" name="Google Shape;3605;p2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Why are rootkits difficult to detect?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2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7" name="Google Shape;3607;p2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273"/>
          <p:cNvSpPr txBox="1"/>
          <p:nvPr>
            <p:ph idx="3" type="body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usually very small and hard to find.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Anti-Virus can’t find them because they only execute in RAM.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Their code is obfuscated and hard to identify as malicious.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can bypass nearly all security controls because they run with full root privileges. </a:t>
            </a:r>
            <a:endParaRPr sz="18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2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14" name="Google Shape;3614;p2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Why are rootkits difficult to detect?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5" name="Google Shape;3615;p2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6" name="Google Shape;3616;p2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7" name="Google Shape;3617;p274"/>
          <p:cNvSpPr txBox="1"/>
          <p:nvPr>
            <p:ph idx="3" type="body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usually very small and hard to find.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Anti-Virus can’t find them because they only execute in RAM.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Their code is obfuscated and hard to identify as malicious.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They can bypass nearly all security controls because they run with full root privileges. 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p2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23" name="Google Shape;3623;p2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Which technique do viruses to spread through Microsoft </a:t>
            </a:r>
            <a:r>
              <a:rPr lang="en"/>
              <a:t>Word</a:t>
            </a:r>
            <a:r>
              <a:rPr lang="en"/>
              <a:t> and Excel documents.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4" name="Google Shape;3624;p2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5" name="Google Shape;3625;p2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6" name="Google Shape;3626;p275"/>
          <p:cNvSpPr txBox="1"/>
          <p:nvPr>
            <p:ph idx="3" type="body"/>
          </p:nvPr>
        </p:nvSpPr>
        <p:spPr>
          <a:xfrm>
            <a:off x="175" y="1338850"/>
            <a:ext cx="9144000" cy="3567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Cluster Infection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Multipartite Infection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Macro Infection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Fast Infection</a:t>
            </a:r>
            <a:endParaRPr sz="18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p2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32" name="Google Shape;3632;p2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Which technique do viruses to spread through Microsoft Word and Excel documents.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3" name="Google Shape;3633;p2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4" name="Google Shape;3634;p2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p276"/>
          <p:cNvSpPr txBox="1"/>
          <p:nvPr>
            <p:ph idx="3" type="body"/>
          </p:nvPr>
        </p:nvSpPr>
        <p:spPr>
          <a:xfrm>
            <a:off x="175" y="1338850"/>
            <a:ext cx="9144000" cy="3567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Cluster Infection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Multipartite Infection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Macro Infection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Fast Infection</a:t>
            </a:r>
            <a:endParaRPr sz="18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p2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41" name="Google Shape;3641;p2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What infection method is used by viruses that spread as fake PNG files?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2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3" name="Google Shape;3643;p2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4" name="Google Shape;3644;p277"/>
          <p:cNvSpPr txBox="1"/>
          <p:nvPr>
            <p:ph idx="3" type="body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File Infection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Latent Infection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Cluster Infection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Hoax Infection</a:t>
            </a:r>
            <a:endParaRPr sz="180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2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50" name="Google Shape;3650;p2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What infection method is used by viruses that spread as fake PNG files?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p2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2" name="Google Shape;3652;p2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278"/>
          <p:cNvSpPr txBox="1"/>
          <p:nvPr>
            <p:ph idx="3" type="body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File Infection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Latent Infection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Cluster Infection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Hoax Infection</a:t>
            </a:r>
            <a:endParaRPr sz="18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2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59" name="Google Shape;3659;p2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During which phase of infection does a virus identify places to infect?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2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1" name="Google Shape;3661;p2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2" name="Google Shape;3662;p279"/>
          <p:cNvSpPr txBox="1"/>
          <p:nvPr>
            <p:ph idx="3" type="body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Infection Routine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Search Routine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Payload Delivery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Anti-Detection Routine</a:t>
            </a:r>
            <a:endParaRPr sz="18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2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68" name="Google Shape;3668;p2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During which phase of infection does a virus identify places to infect?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2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0" name="Google Shape;3670;p2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280"/>
          <p:cNvSpPr txBox="1"/>
          <p:nvPr>
            <p:ph idx="3" type="body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Infection Routine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Search Routine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Payload Delivery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Anti-Detection Routine</a:t>
            </a:r>
            <a:endParaRPr sz="18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5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p2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77" name="Google Shape;3677;p2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Which if the following might happen when a virus runs it Trigger Routine? Check all that apply. 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8" name="Google Shape;3678;p2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9" name="Google Shape;3679;p2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0" name="Google Shape;3680;p281"/>
          <p:cNvSpPr txBox="1"/>
          <p:nvPr>
            <p:ph idx="3" type="body"/>
          </p:nvPr>
        </p:nvSpPr>
        <p:spPr>
          <a:xfrm>
            <a:off x="175" y="1377375"/>
            <a:ext cx="9144000" cy="3528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Uninstall itself.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Communicate with a CC server.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Trigger the Anti-Virus scanner to see if it will be detected.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Encrypt the disk so users can’t access their data. 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80" name="Google Shape;2180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Which of the following is not a type of malware?</a:t>
            </a:r>
            <a:endParaRPr/>
          </a:p>
        </p:txBody>
      </p:sp>
      <p:sp>
        <p:nvSpPr>
          <p:cNvPr id="2181" name="Google Shape;2181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2" name="Google Shape;2182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Spyware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Bugs</a:t>
            </a:r>
            <a:endParaRPr sz="18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4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p2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86" name="Google Shape;3686;p2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Which if the following might happen when a virus runs it Trigger Routine? Check all that apply. 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7" name="Google Shape;3687;p2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8" name="Google Shape;3688;p2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282"/>
          <p:cNvSpPr txBox="1"/>
          <p:nvPr>
            <p:ph idx="3" type="body"/>
          </p:nvPr>
        </p:nvSpPr>
        <p:spPr>
          <a:xfrm>
            <a:off x="175" y="1377375"/>
            <a:ext cx="9144000" cy="3528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Uninstall itself.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Communicate with a CC server. 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Trigger the Anti-Virus scanner to see if it will be detected.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Encrypt the disk so users can’t access their data. 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3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2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95" name="Google Shape;3695;p2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Which of the following can be used to generate Trojans? Check all that apply.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2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7" name="Google Shape;3697;p2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283"/>
          <p:cNvSpPr txBox="1"/>
          <p:nvPr>
            <p:ph idx="3" type="body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</a:t>
            </a:r>
            <a:r>
              <a:rPr lang="en" sz="1800"/>
              <a:t>sfvenom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PowerView.ps1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PowerUp.ps1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Veil Framework</a:t>
            </a:r>
            <a:endParaRPr sz="18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704" name="Google Shape;3704;p2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Which of the following can be used to generate Trojans? Check all that apply.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2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6" name="Google Shape;3706;p2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284"/>
          <p:cNvSpPr txBox="1"/>
          <p:nvPr>
            <p:ph idx="3" type="body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msfvenom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PowerView.ps1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PowerUp.ps1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Veil Framework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2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713" name="Google Shape;3713;p2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. Which of the following can be used to read </a:t>
            </a:r>
            <a:r>
              <a:rPr lang="en"/>
              <a:t>encrypted</a:t>
            </a:r>
            <a:r>
              <a:rPr lang="en"/>
              <a:t> passwords from RAM?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2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5" name="Google Shape;3715;p2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6" name="Google Shape;3716;p285"/>
          <p:cNvSpPr txBox="1"/>
          <p:nvPr>
            <p:ph idx="3" type="body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Empire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Mimikatz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Metasploit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</a:t>
            </a:r>
            <a:r>
              <a:rPr lang="en" sz="1800"/>
              <a:t>ashcat </a:t>
            </a:r>
            <a:endParaRPr sz="18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2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722" name="Google Shape;3722;p2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Which of the following can be used to read encrypted passwords from RAM?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3" name="Google Shape;3723;p2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4" name="Google Shape;3724;p2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286"/>
          <p:cNvSpPr txBox="1"/>
          <p:nvPr>
            <p:ph idx="3" type="body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Empire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Mimikatz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Metasploit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hashcat 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89" name="Google Shape;2189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Which of the following is not a type of malware?</a:t>
            </a:r>
            <a:endParaRPr/>
          </a:p>
        </p:txBody>
      </p:sp>
      <p:sp>
        <p:nvSpPr>
          <p:cNvPr id="2190" name="Google Shape;2190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1" name="Google Shape;2191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1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Spyware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Bugs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36" name="Google Shape;2036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2037" name="Google Shape;2037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8" name="Google Shape;2038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04"/>
          <p:cNvSpPr txBox="1"/>
          <p:nvPr/>
        </p:nvSpPr>
        <p:spPr>
          <a:xfrm>
            <a:off x="333375" y="1266825"/>
            <a:ext cx="8536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Articulate email networking concepts and security issues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Nmap to perform host discovery and service scans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Categorize malware based on infection methods and behavior</a:t>
            </a:r>
            <a:endParaRPr sz="18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Roboto"/>
              <a:buChar char="●"/>
            </a:pPr>
            <a:r>
              <a:rPr lang="en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Answer questions on the aforementioned topics as they would appear on the Certified Ethical Hacker exam.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0" name="Google Shape;2040;p104"/>
          <p:cNvSpPr/>
          <p:nvPr/>
        </p:nvSpPr>
        <p:spPr>
          <a:xfrm>
            <a:off x="464200" y="1347625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04"/>
          <p:cNvSpPr/>
          <p:nvPr/>
        </p:nvSpPr>
        <p:spPr>
          <a:xfrm>
            <a:off x="464200" y="1825100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04"/>
          <p:cNvSpPr/>
          <p:nvPr/>
        </p:nvSpPr>
        <p:spPr>
          <a:xfrm>
            <a:off x="464200" y="2279677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04"/>
          <p:cNvSpPr/>
          <p:nvPr/>
        </p:nvSpPr>
        <p:spPr>
          <a:xfrm>
            <a:off x="464200" y="2831702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98" name="Google Shape;2198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. Between viruses and worms, which are capable of spreading on their own, without the user having to interact with it?</a:t>
            </a:r>
            <a:endParaRPr/>
          </a:p>
        </p:txBody>
      </p:sp>
      <p:sp>
        <p:nvSpPr>
          <p:cNvPr id="2199" name="Google Shape;2199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0" name="Google Shape;2200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06" name="Google Shape;2206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. Between viruses and worms, which are capable of spreading on their own, without the user having to interact with it?</a:t>
            </a:r>
            <a:endParaRPr/>
          </a:p>
        </p:txBody>
      </p:sp>
      <p:sp>
        <p:nvSpPr>
          <p:cNvPr id="2207" name="Google Shape;2207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8" name="Google Shape;2208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123"/>
          <p:cNvSpPr txBox="1"/>
          <p:nvPr>
            <p:ph idx="3" type="body"/>
          </p:nvPr>
        </p:nvSpPr>
        <p:spPr>
          <a:xfrm>
            <a:off x="0" y="1441250"/>
            <a:ext cx="9144000" cy="3702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highlight>
                  <a:srgbClr val="FFFF00"/>
                </a:highlight>
              </a:rPr>
              <a:t>Worms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15" name="Google Shape;2215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r>
              <a:rPr lang="en"/>
              <a:t>. Which of the following best </a:t>
            </a:r>
            <a:r>
              <a:rPr lang="en"/>
              <a:t>describes</a:t>
            </a:r>
            <a:r>
              <a:rPr lang="en"/>
              <a:t> a rootkit?</a:t>
            </a:r>
            <a:endParaRPr/>
          </a:p>
        </p:txBody>
      </p:sp>
      <p:sp>
        <p:nvSpPr>
          <p:cNvPr id="2216" name="Google Shape;2216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7" name="Google Shape;2217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uses social engineering techniques.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intercepts packets in transit without being stored onto a target machine.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</a:t>
            </a:r>
            <a:r>
              <a:rPr lang="en" sz="1800"/>
              <a:t>propagates</a:t>
            </a:r>
            <a:r>
              <a:rPr lang="en" sz="1800"/>
              <a:t> without a specific target.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a type of malware that is used to backdoor a target machine while attempting to remain hidden. 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24" name="Google Shape;2224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r>
              <a:rPr lang="en"/>
              <a:t>. Which of the following best describes a rootkit?</a:t>
            </a:r>
            <a:endParaRPr/>
          </a:p>
        </p:txBody>
      </p:sp>
      <p:sp>
        <p:nvSpPr>
          <p:cNvPr id="2225" name="Google Shape;2225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6" name="Google Shape;2226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2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uses social engineering techniques.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intercepts packets in transit without being stored onto a target machine.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propagates without a specific target.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It’s a type of malware that is used to backdoor a target machine while attempting to remain hidden. 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33" name="Google Shape;2233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Which of the following used to list all of the shared resources on a remote host?</a:t>
            </a:r>
            <a:endParaRPr/>
          </a:p>
        </p:txBody>
      </p:sp>
      <p:sp>
        <p:nvSpPr>
          <p:cNvPr id="2234" name="Google Shape;2234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5" name="Google Shape;2235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126"/>
          <p:cNvSpPr txBox="1"/>
          <p:nvPr>
            <p:ph idx="3" type="body"/>
          </p:nvPr>
        </p:nvSpPr>
        <p:spPr>
          <a:xfrm>
            <a:off x="175" y="1429125"/>
            <a:ext cx="9144000" cy="3477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Netstat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 view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Network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Netcat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42" name="Google Shape;2242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Which of the following used to list all of the shared resources on a remote host?</a:t>
            </a:r>
            <a:endParaRPr/>
          </a:p>
        </p:txBody>
      </p:sp>
      <p:sp>
        <p:nvSpPr>
          <p:cNvPr id="2243" name="Google Shape;2243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4" name="Google Shape;2244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7"/>
          <p:cNvSpPr txBox="1"/>
          <p:nvPr>
            <p:ph idx="3" type="body"/>
          </p:nvPr>
        </p:nvSpPr>
        <p:spPr>
          <a:xfrm>
            <a:off x="175" y="1429125"/>
            <a:ext cx="9144000" cy="3477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Netstat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Net view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Network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Netcat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51" name="Google Shape;2251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What does SNMP stand for?</a:t>
            </a:r>
            <a:endParaRPr/>
          </a:p>
        </p:txBody>
      </p:sp>
      <p:sp>
        <p:nvSpPr>
          <p:cNvPr id="2252" name="Google Shape;2252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3" name="Google Shape;2253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128"/>
          <p:cNvSpPr txBox="1"/>
          <p:nvPr>
            <p:ph idx="3" type="body"/>
          </p:nvPr>
        </p:nvSpPr>
        <p:spPr>
          <a:xfrm>
            <a:off x="175" y="1429125"/>
            <a:ext cx="9144000" cy="3477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Sender Null Modulation Protocol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Service Net Modulation Protocol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Simple Network Management Protocol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Simplified Node Management Protocol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60" name="Google Shape;2260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What does SNMP stand for?</a:t>
            </a:r>
            <a:endParaRPr/>
          </a:p>
        </p:txBody>
      </p:sp>
      <p:sp>
        <p:nvSpPr>
          <p:cNvPr id="2261" name="Google Shape;2261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2" name="Google Shape;2262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29"/>
          <p:cNvSpPr txBox="1"/>
          <p:nvPr>
            <p:ph idx="3" type="body"/>
          </p:nvPr>
        </p:nvSpPr>
        <p:spPr>
          <a:xfrm>
            <a:off x="175" y="1429125"/>
            <a:ext cx="9144000" cy="3477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Sender Null Modulation Protocol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Service Net Modulation Protocol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Simple Network Management Protocol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Simplified Node Management Protocol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69" name="Google Shape;2269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r>
              <a:rPr lang="en"/>
              <a:t>. Which argument will be used for OS detection in Nmap?</a:t>
            </a:r>
            <a:endParaRPr/>
          </a:p>
        </p:txBody>
      </p:sp>
      <p:sp>
        <p:nvSpPr>
          <p:cNvPr id="2270" name="Google Shape;2270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1" name="Google Shape;2271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3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-O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78" name="Google Shape;2278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Which argument will be used for OS detection in Nmap?</a:t>
            </a:r>
            <a:endParaRPr/>
          </a:p>
        </p:txBody>
      </p:sp>
      <p:sp>
        <p:nvSpPr>
          <p:cNvPr id="2279" name="Google Shape;2279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0" name="Google Shape;2280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3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-O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CEH Topics Breakdown</a:t>
            </a:r>
            <a:endParaRPr/>
          </a:p>
        </p:txBody>
      </p:sp>
      <p:sp>
        <p:nvSpPr>
          <p:cNvPr id="2049" name="Google Shape;2049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0" name="Google Shape;2050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1" name="Google Shape;2051;p10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825" y="664625"/>
            <a:ext cx="6730458" cy="41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05"/>
          <p:cNvSpPr txBox="1"/>
          <p:nvPr/>
        </p:nvSpPr>
        <p:spPr>
          <a:xfrm>
            <a:off x="265675" y="765150"/>
            <a:ext cx="1873500" cy="4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Analysis / Assessment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Tools/ Systems/ Programs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Procedures/ Methodology</a:t>
            </a:r>
            <a:endParaRPr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Regulations / Policy</a:t>
            </a:r>
            <a:endParaRPr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Ethics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87" name="Google Shape;2287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A Null session is when someone connects with: </a:t>
            </a:r>
            <a:endParaRPr/>
          </a:p>
        </p:txBody>
      </p:sp>
      <p:sp>
        <p:nvSpPr>
          <p:cNvPr id="2288" name="Google Shape;2288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9" name="Google Shape;2289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3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admin,  password:blank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root, password: root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No username or password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random , password: blank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96" name="Google Shape;2296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A Null session is when someone connects with: </a:t>
            </a:r>
            <a:endParaRPr/>
          </a:p>
        </p:txBody>
      </p:sp>
      <p:sp>
        <p:nvSpPr>
          <p:cNvPr id="2297" name="Google Shape;2297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8" name="Google Shape;2298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3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admin,  password:blank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root, password: root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No username or password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random , password: blank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05" name="Google Shape;2305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What will the following nmap command accomplish?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NMAP -sS -O -p 123,153 192.168.100.4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6" name="Google Shape;2306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7" name="Google Shape;2307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34"/>
          <p:cNvSpPr txBox="1"/>
          <p:nvPr>
            <p:ph idx="3" type="body"/>
          </p:nvPr>
        </p:nvSpPr>
        <p:spPr>
          <a:xfrm>
            <a:off x="175" y="1574475"/>
            <a:ext cx="9144000" cy="3331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scan, opening port 123 and 153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scan, determine the operating system and scanning of ports 123 and 153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 checking all open ports excluding ports 123 and 153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14" name="Google Shape;2314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What will the following nmap command accomplish?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NMAP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-sS -O -p 123,153 192.168.100.4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15" name="Google Shape;2315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6" name="Google Shape;2316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135"/>
          <p:cNvSpPr txBox="1"/>
          <p:nvPr>
            <p:ph idx="3" type="body"/>
          </p:nvPr>
        </p:nvSpPr>
        <p:spPr>
          <a:xfrm>
            <a:off x="175" y="1574475"/>
            <a:ext cx="9144000" cy="3331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stealth scan, opening port 123 and 153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A stealth scan, determine the operating system and scanning of ports 123 and 153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stealth scan checking all open ports excluding ports 123 and 153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23" name="Google Shape;2323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What will the following nmap command accomplish?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NMAP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-sS -O -p 123-153 192.168.100.4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4" name="Google Shape;2324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5" name="Google Shape;2325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36"/>
          <p:cNvSpPr txBox="1"/>
          <p:nvPr>
            <p:ph idx="3" type="body"/>
          </p:nvPr>
        </p:nvSpPr>
        <p:spPr>
          <a:xfrm>
            <a:off x="175" y="1574475"/>
            <a:ext cx="9144000" cy="3331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scan, determine the operating system and scanning of ports 123 through 153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TCP-connect scan, determine the operating system and scanning of ports 123 and 153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 checking all open ports excluding ports 123 and 153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SYN scan, opening ports 123 and 153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32" name="Google Shape;2332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What will the following nmap command accomplish?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NMAP -sS -O -p 123-153 192.168.100.4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33" name="Google Shape;2333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4" name="Google Shape;2334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37"/>
          <p:cNvSpPr txBox="1"/>
          <p:nvPr>
            <p:ph idx="3" type="body"/>
          </p:nvPr>
        </p:nvSpPr>
        <p:spPr>
          <a:xfrm>
            <a:off x="175" y="1574475"/>
            <a:ext cx="9144000" cy="3331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</a:rPr>
              <a:t>A stealth scan, determine the operating system and scanning of ports 123 through 153</a:t>
            </a:r>
            <a:endParaRPr b="1"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TCP-connect scan, determine the operating system and scanning of ports 123 and 153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 checking all open ports excluding ports 123 and 153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SYN scan, opening ports 123 and 153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41" name="Google Shape;2341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What best describes banner grabbing?</a:t>
            </a:r>
            <a:endParaRPr/>
          </a:p>
        </p:txBody>
      </p:sp>
      <p:sp>
        <p:nvSpPr>
          <p:cNvPr id="2342" name="Google Shape;2342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3" name="Google Shape;2343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13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map a web server.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remove banner ads from web pages.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acquire embedded scripting from web pages.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acquire HTML source code. 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50" name="Google Shape;2350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What best describes banner grabbing?</a:t>
            </a:r>
            <a:endParaRPr/>
          </a:p>
        </p:txBody>
      </p:sp>
      <p:sp>
        <p:nvSpPr>
          <p:cNvPr id="2351" name="Google Shape;2351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2" name="Google Shape;2352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3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It is used to map a web server.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remove banner ads from web pages.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acquire embedded scripting from web pages.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acquire HTML source code. 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59" name="Google Shape;2359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An Nmap scan of a server shows port 25 is open. Which of the following describes the risk of leaving that port open?</a:t>
            </a:r>
            <a:endParaRPr/>
          </a:p>
        </p:txBody>
      </p:sp>
      <p:sp>
        <p:nvSpPr>
          <p:cNvPr id="2360" name="Google Shape;2360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1" name="Google Shape;2361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140"/>
          <p:cNvSpPr txBox="1"/>
          <p:nvPr>
            <p:ph idx="3" type="body"/>
          </p:nvPr>
        </p:nvSpPr>
        <p:spPr>
          <a:xfrm>
            <a:off x="175" y="1538125"/>
            <a:ext cx="9144000" cy="3368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Web portal data leak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Clear text authentication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Open printer sharing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Active mail relay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68" name="Google Shape;2368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An Nmap scan of a server shows port 25 is open. Which of the following describes the risk of leaving that port open?</a:t>
            </a:r>
            <a:endParaRPr/>
          </a:p>
        </p:txBody>
      </p:sp>
      <p:sp>
        <p:nvSpPr>
          <p:cNvPr id="2369" name="Google Shape;2369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0" name="Google Shape;2370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41"/>
          <p:cNvSpPr txBox="1"/>
          <p:nvPr>
            <p:ph idx="3" type="body"/>
          </p:nvPr>
        </p:nvSpPr>
        <p:spPr>
          <a:xfrm>
            <a:off x="175" y="1538125"/>
            <a:ext cx="9144000" cy="3368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Web portal data leak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Clear text authentication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Open printer sharing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Active mail relay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10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058" name="Google Shape;2058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9" name="Google Shape;2059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 </a:t>
            </a:r>
            <a:r>
              <a:rPr lang="en"/>
              <a:t>Warm-Up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work on a quiz that covers topics from each domain that we will cover in today’s lesson.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77" name="Google Shape;2377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Regarding port </a:t>
            </a:r>
            <a:r>
              <a:rPr lang="en"/>
              <a:t>enumeration</a:t>
            </a:r>
            <a:r>
              <a:rPr lang="en"/>
              <a:t>, which port does DNS zone transfer use?</a:t>
            </a:r>
            <a:endParaRPr/>
          </a:p>
        </p:txBody>
      </p:sp>
      <p:sp>
        <p:nvSpPr>
          <p:cNvPr id="2378" name="Google Shape;2378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9" name="Google Shape;2379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4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port 161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/ UDP port 389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port 137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port 53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86" name="Google Shape;2386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Regarding port enumeration, which port does DNS zone transfer use?</a:t>
            </a:r>
            <a:endParaRPr/>
          </a:p>
        </p:txBody>
      </p:sp>
      <p:sp>
        <p:nvSpPr>
          <p:cNvPr id="2387" name="Google Shape;2387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8" name="Google Shape;2388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14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port 161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/ UDP port 389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port 137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TCP port 53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95" name="Google Shape;2395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Which of the following refers to “reverse-engineering” rules that are implemented on a firewall, based on the results of port scans?</a:t>
            </a:r>
            <a:endParaRPr/>
          </a:p>
        </p:txBody>
      </p:sp>
      <p:sp>
        <p:nvSpPr>
          <p:cNvPr id="2396" name="Google Shape;2396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7" name="Google Shape;2397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44"/>
          <p:cNvSpPr txBox="1"/>
          <p:nvPr>
            <p:ph idx="3" type="body"/>
          </p:nvPr>
        </p:nvSpPr>
        <p:spPr>
          <a:xfrm>
            <a:off x="175" y="1574475"/>
            <a:ext cx="9144000" cy="333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Firewalking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Firewalling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Firechalking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Firescaling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04" name="Google Shape;2404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19</a:t>
            </a:r>
            <a:r>
              <a:rPr lang="en">
                <a:solidFill>
                  <a:schemeClr val="dk1"/>
                </a:solidFill>
              </a:rPr>
              <a:t>. Which of the following refers to “reverse-engineering” rules that are implemented on a firewall, based on the results of port scans?</a:t>
            </a:r>
            <a:endParaRPr/>
          </a:p>
        </p:txBody>
      </p:sp>
      <p:sp>
        <p:nvSpPr>
          <p:cNvPr id="2405" name="Google Shape;2405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6" name="Google Shape;2406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45"/>
          <p:cNvSpPr txBox="1"/>
          <p:nvPr>
            <p:ph idx="3" type="body"/>
          </p:nvPr>
        </p:nvSpPr>
        <p:spPr>
          <a:xfrm>
            <a:off x="175" y="1574475"/>
            <a:ext cx="9144000" cy="333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Firewalking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Firewalling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Firechalking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Firescaling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13" name="Google Shape;2413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You are sent to scan a remote host using nmap. Which of the following scan types is the best choice to gather the most information while minimizing the chance of detection? </a:t>
            </a:r>
            <a:endParaRPr/>
          </a:p>
        </p:txBody>
      </p:sp>
      <p:sp>
        <p:nvSpPr>
          <p:cNvPr id="2414" name="Google Shape;2414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5" name="Google Shape;2415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146"/>
          <p:cNvSpPr txBox="1"/>
          <p:nvPr>
            <p:ph idx="3" type="body"/>
          </p:nvPr>
        </p:nvSpPr>
        <p:spPr>
          <a:xfrm>
            <a:off x="175" y="1768250"/>
            <a:ext cx="9144000" cy="3138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connect scan (-sT)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Xmas scan (-sX)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scan (-sU)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scan (-sS)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22" name="Google Shape;2422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You are sent to scan a remote host using nmap. Which of the following scan types is the best choice to gather the most information while minimizing the chance of detection? </a:t>
            </a:r>
            <a:endParaRPr/>
          </a:p>
        </p:txBody>
      </p:sp>
      <p:sp>
        <p:nvSpPr>
          <p:cNvPr id="2423" name="Google Shape;2423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4" name="Google Shape;2424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147"/>
          <p:cNvSpPr txBox="1"/>
          <p:nvPr>
            <p:ph idx="3" type="body"/>
          </p:nvPr>
        </p:nvSpPr>
        <p:spPr>
          <a:xfrm>
            <a:off x="175" y="1768250"/>
            <a:ext cx="9144000" cy="3138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connect scan (-sT)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Xmas scan (-sX)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scan (-sU)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SYN scan (-sS)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31" name="Google Shape;2431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21. You are asked to access a server at a particular IP address. The server does not respond to ping requests, what could be the reason?  (Select all that apply)</a:t>
            </a:r>
            <a:endParaRPr/>
          </a:p>
        </p:txBody>
      </p:sp>
      <p:sp>
        <p:nvSpPr>
          <p:cNvPr id="2432" name="Google Shape;2432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3" name="Google Shape;2433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48"/>
          <p:cNvSpPr txBox="1"/>
          <p:nvPr>
            <p:ph idx="3" type="body"/>
          </p:nvPr>
        </p:nvSpPr>
        <p:spPr>
          <a:xfrm>
            <a:off x="175" y="1586575"/>
            <a:ext cx="9144000" cy="3320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host is down.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Server configured not to respond to ping.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Firewall blocks TCP.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Firewall blocks ICMP. </a:t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40" name="Google Shape;2440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21. You are asked to access a server at a particular IP address. The server does not respond to ping requests, what could be the reason?  (Select all that apply)</a:t>
            </a:r>
            <a:endParaRPr/>
          </a:p>
        </p:txBody>
      </p:sp>
      <p:sp>
        <p:nvSpPr>
          <p:cNvPr id="2441" name="Google Shape;2441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2" name="Google Shape;2442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149"/>
          <p:cNvSpPr txBox="1"/>
          <p:nvPr>
            <p:ph idx="3" type="body"/>
          </p:nvPr>
        </p:nvSpPr>
        <p:spPr>
          <a:xfrm>
            <a:off x="175" y="1586575"/>
            <a:ext cx="9144000" cy="3320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The host is down. 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Server configured not to respond to ping.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Firewall blocks TCP.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Firewall blocks ICMP. 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49" name="Google Shape;2449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 Which command would you issue to scan all TCP ports on 192.168.1.1?</a:t>
            </a:r>
            <a:endParaRPr/>
          </a:p>
        </p:txBody>
      </p:sp>
      <p:sp>
        <p:nvSpPr>
          <p:cNvPr id="2450" name="Google Shape;2450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1" name="Google Shape;2451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5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map -p 0, 65535 192.168.1.1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map -p 1,65536 192.168.1.1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map -p 192.168.1.1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map -p 0-65535 192.168.1.1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58" name="Google Shape;2458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 Which command would you issue to scan all TCP ports on 192.168.1.1?</a:t>
            </a:r>
            <a:endParaRPr/>
          </a:p>
        </p:txBody>
      </p:sp>
      <p:sp>
        <p:nvSpPr>
          <p:cNvPr id="2459" name="Google Shape;2459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0" name="Google Shape;2460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15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-p 0, 65535 192.168.1.1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-p 1,65536 192.168.1.1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-p 192.168.1.1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b="1"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-p 0-65535 192.168.1.1</a:t>
            </a:r>
            <a:endParaRPr b="1"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6" name="Google Shape;2066;p10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07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Warm-Up Quiz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67" name="Google Shape;2467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23. Which of the following nmap arguments are used to perform a Null scan:</a:t>
            </a:r>
            <a:endParaRPr/>
          </a:p>
        </p:txBody>
      </p:sp>
      <p:sp>
        <p:nvSpPr>
          <p:cNvPr id="2468" name="Google Shape;2468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9" name="Google Shape;2469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5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-sF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76" name="Google Shape;2476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23. Which of the following nmap arguments are used to perform a Null scan:</a:t>
            </a:r>
            <a:endParaRPr/>
          </a:p>
        </p:txBody>
      </p:sp>
      <p:sp>
        <p:nvSpPr>
          <p:cNvPr id="2477" name="Google Shape;2477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8" name="Google Shape;2478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15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-sN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-sF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85" name="Google Shape;2485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 Which argument would you use to perform a Fin Scan in nmap?</a:t>
            </a:r>
            <a:endParaRPr/>
          </a:p>
        </p:txBody>
      </p:sp>
      <p:sp>
        <p:nvSpPr>
          <p:cNvPr id="2486" name="Google Shape;2486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7" name="Google Shape;2487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1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-SF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-fs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-sF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-FIN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94" name="Google Shape;2494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 Which argument would you use to perform a Fin Scan in nmap?</a:t>
            </a:r>
            <a:endParaRPr/>
          </a:p>
        </p:txBody>
      </p:sp>
      <p:sp>
        <p:nvSpPr>
          <p:cNvPr id="2495" name="Google Shape;2495;p1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6" name="Google Shape;2496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5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-SF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-fs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-sF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-FIN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503" name="Google Shape;2503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25. Most scan attempts can be detected and flagged by: </a:t>
            </a:r>
            <a:endParaRPr/>
          </a:p>
        </p:txBody>
      </p:sp>
      <p:sp>
        <p:nvSpPr>
          <p:cNvPr id="2504" name="Google Shape;2504;p1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5" name="Google Shape;2505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5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Proxy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IDS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Router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Switch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512" name="Google Shape;2512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25. Most scan attempts can be detected and flagged by: </a:t>
            </a:r>
            <a:endParaRPr/>
          </a:p>
        </p:txBody>
      </p:sp>
      <p:sp>
        <p:nvSpPr>
          <p:cNvPr id="2513" name="Google Shape;2513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4" name="Google Shape;2514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15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Proxy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IDS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Router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Switch</a:t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521" name="Google Shape;2521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26. Which of these scan types in nmap would make a full TCP connection to the target system?</a:t>
            </a:r>
            <a:endParaRPr/>
          </a:p>
        </p:txBody>
      </p:sp>
      <p:sp>
        <p:nvSpPr>
          <p:cNvPr id="2522" name="Google Shape;2522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3" name="Google Shape;2523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158"/>
          <p:cNvSpPr txBox="1"/>
          <p:nvPr>
            <p:ph idx="3" type="body"/>
          </p:nvPr>
        </p:nvSpPr>
        <p:spPr>
          <a:xfrm>
            <a:off x="175" y="1477575"/>
            <a:ext cx="9144000" cy="3429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XMAS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connect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All of these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stealth scan</a:t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530" name="Google Shape;2530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26. Which of these scan types in nmap would make a full TCP connection to the target system?</a:t>
            </a:r>
            <a:endParaRPr/>
          </a:p>
        </p:txBody>
      </p:sp>
      <p:sp>
        <p:nvSpPr>
          <p:cNvPr id="2531" name="Google Shape;2531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2" name="Google Shape;2532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159"/>
          <p:cNvSpPr txBox="1"/>
          <p:nvPr>
            <p:ph idx="3" type="body"/>
          </p:nvPr>
        </p:nvSpPr>
        <p:spPr>
          <a:xfrm>
            <a:off x="175" y="1477575"/>
            <a:ext cx="9144000" cy="3429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XMAS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TCP connect scan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All of these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stealth scan</a:t>
            </a:r>
            <a:endParaRPr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Emails are Sent </a:t>
            </a:r>
            <a:endParaRPr/>
          </a:p>
        </p:txBody>
      </p:sp>
      <p:sp>
        <p:nvSpPr>
          <p:cNvPr id="2539" name="Google Shape;2539;p16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Emails Work</a:t>
            </a:r>
            <a:endParaRPr/>
          </a:p>
        </p:txBody>
      </p:sp>
      <p:sp>
        <p:nvSpPr>
          <p:cNvPr id="2545" name="Google Shape;2545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 1: </a:t>
            </a:r>
            <a:r>
              <a:rPr lang="en"/>
              <a:t>Bob uses </a:t>
            </a:r>
            <a:r>
              <a:rPr lang="en">
                <a:solidFill>
                  <a:schemeClr val="dk1"/>
                </a:solidFill>
              </a:rPr>
              <a:t>Microsoft Outlook to type and send</a:t>
            </a:r>
            <a:r>
              <a:rPr lang="en"/>
              <a:t> an email to Alice. </a:t>
            </a:r>
            <a:endParaRPr/>
          </a:p>
        </p:txBody>
      </p:sp>
      <p:pic>
        <p:nvPicPr>
          <p:cNvPr id="2546" name="Google Shape;2546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00" y="3500200"/>
            <a:ext cx="1078825" cy="10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Google Shape;2547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496" y="3092650"/>
            <a:ext cx="868025" cy="148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8" name="Google Shape;2548;p161"/>
          <p:cNvGrpSpPr/>
          <p:nvPr/>
        </p:nvGrpSpPr>
        <p:grpSpPr>
          <a:xfrm>
            <a:off x="3327011" y="3877937"/>
            <a:ext cx="923100" cy="702300"/>
            <a:chOff x="5724674" y="3274962"/>
            <a:chExt cx="923100" cy="702300"/>
          </a:xfrm>
        </p:grpSpPr>
        <p:sp>
          <p:nvSpPr>
            <p:cNvPr id="2549" name="Google Shape;2549;p161"/>
            <p:cNvSpPr/>
            <p:nvPr/>
          </p:nvSpPr>
          <p:spPr>
            <a:xfrm>
              <a:off x="5724674" y="3274962"/>
              <a:ext cx="923100" cy="702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672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pic>
          <p:nvPicPr>
            <p:cNvPr id="2550" name="Google Shape;2550;p161"/>
            <p:cNvPicPr preferRelativeResize="0"/>
            <p:nvPr/>
          </p:nvPicPr>
          <p:blipFill rotWithShape="1">
            <a:blip r:embed="rId5">
              <a:alphaModFix/>
            </a:blip>
            <a:srcRect b="16283" l="8834" r="7025" t="16235"/>
            <a:stretch/>
          </p:blipFill>
          <p:spPr>
            <a:xfrm>
              <a:off x="5777050" y="3503013"/>
              <a:ext cx="681425" cy="246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1" name="Google Shape;2551;p161"/>
          <p:cNvSpPr txBox="1"/>
          <p:nvPr/>
        </p:nvSpPr>
        <p:spPr>
          <a:xfrm>
            <a:off x="1711978" y="3602125"/>
            <a:ext cx="1965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To: Alice@alice.com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2" name="Google Shape;2552;p1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553" name="Google Shape;2553;p1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161"/>
          <p:cNvSpPr txBox="1"/>
          <p:nvPr>
            <p:ph idx="1" type="subTitle"/>
          </p:nvPr>
        </p:nvSpPr>
        <p:spPr>
          <a:xfrm>
            <a:off x="-12150" y="1356250"/>
            <a:ext cx="9168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Bob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 bob@bob.com</a:t>
            </a: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composes an email to Alice, at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alice@alice.com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pic>
        <p:nvPicPr>
          <p:cNvPr id="2555" name="Google Shape;2555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375" y="3424975"/>
            <a:ext cx="1078825" cy="10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p1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161"/>
          <p:cNvSpPr txBox="1"/>
          <p:nvPr>
            <p:ph idx="2" type="subTitle"/>
          </p:nvPr>
        </p:nvSpPr>
        <p:spPr>
          <a:xfrm>
            <a:off x="-12100" y="1930450"/>
            <a:ext cx="9168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Once Bob clicks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 email is forwarded to Bob’s company’s email server.</a:t>
            </a:r>
            <a:endParaRPr/>
          </a:p>
        </p:txBody>
      </p:sp>
      <p:sp>
        <p:nvSpPr>
          <p:cNvPr id="2559" name="Google Shape;2559;p161"/>
          <p:cNvSpPr txBox="1"/>
          <p:nvPr>
            <p:ph idx="3" type="subTitle"/>
          </p:nvPr>
        </p:nvSpPr>
        <p:spPr>
          <a:xfrm>
            <a:off x="-12200" y="2521525"/>
            <a:ext cx="9168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email server is also referred to as the MTA (mail transfer agent).</a:t>
            </a:r>
            <a:endParaRPr/>
          </a:p>
        </p:txBody>
      </p:sp>
      <p:pic>
        <p:nvPicPr>
          <p:cNvPr id="2560" name="Google Shape;2560;p16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161"/>
          <p:cNvPicPr preferRelativeResize="0"/>
          <p:nvPr/>
        </p:nvPicPr>
        <p:blipFill rotWithShape="1">
          <a:blip r:embed="rId8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161"/>
          <p:cNvPicPr preferRelativeResize="0"/>
          <p:nvPr/>
        </p:nvPicPr>
        <p:blipFill rotWithShape="1">
          <a:blip r:embed="rId9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3" name="Google Shape;2563;p161"/>
          <p:cNvSpPr txBox="1"/>
          <p:nvPr/>
        </p:nvSpPr>
        <p:spPr>
          <a:xfrm>
            <a:off x="384275" y="4523625"/>
            <a:ext cx="152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Bob@bob.com</a:t>
            </a:r>
            <a:endParaRPr/>
          </a:p>
        </p:txBody>
      </p:sp>
      <p:grpSp>
        <p:nvGrpSpPr>
          <p:cNvPr id="2564" name="Google Shape;2564;p161"/>
          <p:cNvGrpSpPr/>
          <p:nvPr/>
        </p:nvGrpSpPr>
        <p:grpSpPr>
          <a:xfrm>
            <a:off x="2082725" y="3473150"/>
            <a:ext cx="1069202" cy="1132900"/>
            <a:chOff x="656850" y="3230325"/>
            <a:chExt cx="1069202" cy="1132900"/>
          </a:xfrm>
        </p:grpSpPr>
        <p:sp>
          <p:nvSpPr>
            <p:cNvPr id="2565" name="Google Shape;2565;p161"/>
            <p:cNvSpPr/>
            <p:nvPr/>
          </p:nvSpPr>
          <p:spPr>
            <a:xfrm>
              <a:off x="656850" y="3783025"/>
              <a:ext cx="729900" cy="580200"/>
            </a:xfrm>
            <a:prstGeom prst="rtTriangle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61"/>
            <p:cNvSpPr/>
            <p:nvPr/>
          </p:nvSpPr>
          <p:spPr>
            <a:xfrm flipH="1">
              <a:off x="918799" y="3783025"/>
              <a:ext cx="783000" cy="580200"/>
            </a:xfrm>
            <a:prstGeom prst="rtTriangl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61"/>
            <p:cNvSpPr/>
            <p:nvPr/>
          </p:nvSpPr>
          <p:spPr>
            <a:xfrm rot="-2700000">
              <a:off x="813433" y="3386906"/>
              <a:ext cx="756039" cy="756039"/>
            </a:xfrm>
            <a:prstGeom prst="rtTriangl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61"/>
            <p:cNvSpPr txBox="1"/>
            <p:nvPr/>
          </p:nvSpPr>
          <p:spPr>
            <a:xfrm>
              <a:off x="943050" y="3739050"/>
              <a:ext cx="4968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rPr>
                <a:t>@</a:t>
              </a:r>
              <a:endParaRPr/>
            </a:p>
          </p:txBody>
        </p:sp>
      </p:grpSp>
      <p:sp>
        <p:nvSpPr>
          <p:cNvPr id="2569" name="Google Shape;2569;p161"/>
          <p:cNvSpPr txBox="1"/>
          <p:nvPr/>
        </p:nvSpPr>
        <p:spPr>
          <a:xfrm>
            <a:off x="4287450" y="4472850"/>
            <a:ext cx="1436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Email Server</a:t>
            </a:r>
            <a:endParaRPr/>
          </a:p>
        </p:txBody>
      </p:sp>
      <p:sp>
        <p:nvSpPr>
          <p:cNvPr id="2570" name="Google Shape;2570;p161"/>
          <p:cNvSpPr txBox="1"/>
          <p:nvPr/>
        </p:nvSpPr>
        <p:spPr>
          <a:xfrm>
            <a:off x="6707350" y="4448400"/>
            <a:ext cx="158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Alice@alice.com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073" name="Google Shape;2073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What is the program that would monitor every keystroke that the victim enters?</a:t>
            </a:r>
            <a:endParaRPr/>
          </a:p>
        </p:txBody>
      </p:sp>
      <p:sp>
        <p:nvSpPr>
          <p:cNvPr id="2074" name="Google Shape;2074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0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Sniffer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Virus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Keylogger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Smurf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62"/>
          <p:cNvSpPr/>
          <p:nvPr/>
        </p:nvSpPr>
        <p:spPr>
          <a:xfrm>
            <a:off x="2911475" y="3588425"/>
            <a:ext cx="3490500" cy="1378200"/>
          </a:xfrm>
          <a:prstGeom prst="ellipse">
            <a:avLst/>
          </a:prstGeom>
          <a:solidFill>
            <a:srgbClr val="FCE5CD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162"/>
          <p:cNvSpPr/>
          <p:nvPr/>
        </p:nvSpPr>
        <p:spPr>
          <a:xfrm>
            <a:off x="3122275" y="3533025"/>
            <a:ext cx="3077400" cy="1156800"/>
          </a:xfrm>
          <a:prstGeom prst="ellipse">
            <a:avLst/>
          </a:prstGeom>
          <a:solidFill>
            <a:srgbClr val="FCE5CD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162"/>
          <p:cNvSpPr/>
          <p:nvPr/>
        </p:nvSpPr>
        <p:spPr>
          <a:xfrm>
            <a:off x="3409025" y="3403700"/>
            <a:ext cx="2549400" cy="990300"/>
          </a:xfrm>
          <a:prstGeom prst="ellipse">
            <a:avLst/>
          </a:prstGeom>
          <a:solidFill>
            <a:srgbClr val="FCE5CD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162"/>
          <p:cNvSpPr/>
          <p:nvPr/>
        </p:nvSpPr>
        <p:spPr>
          <a:xfrm>
            <a:off x="3641225" y="3324350"/>
            <a:ext cx="2041800" cy="738600"/>
          </a:xfrm>
          <a:prstGeom prst="ellipse">
            <a:avLst/>
          </a:prstGeom>
          <a:solidFill>
            <a:srgbClr val="FCE5CD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62"/>
          <p:cNvSpPr/>
          <p:nvPr/>
        </p:nvSpPr>
        <p:spPr>
          <a:xfrm rot="972">
            <a:off x="3597186" y="3185224"/>
            <a:ext cx="2123100" cy="483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Emails Work</a:t>
            </a:r>
            <a:endParaRPr/>
          </a:p>
        </p:txBody>
      </p:sp>
      <p:sp>
        <p:nvSpPr>
          <p:cNvPr id="2581" name="Google Shape;2581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 2: </a:t>
            </a:r>
            <a:r>
              <a:rPr lang="en"/>
              <a:t>Bob’s mail server finds Alice’s mail server.</a:t>
            </a:r>
            <a:endParaRPr/>
          </a:p>
        </p:txBody>
      </p:sp>
      <p:sp>
        <p:nvSpPr>
          <p:cNvPr id="2582" name="Google Shape;2582;p1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583" name="Google Shape;2583;p1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162"/>
          <p:cNvSpPr txBox="1"/>
          <p:nvPr>
            <p:ph idx="1" type="subTitle"/>
          </p:nvPr>
        </p:nvSpPr>
        <p:spPr>
          <a:xfrm>
            <a:off x="-12150" y="1356250"/>
            <a:ext cx="9168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Bob's mail server does a DNS lookup against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alice.com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determine its mail server.</a:t>
            </a:r>
            <a:endParaRPr/>
          </a:p>
        </p:txBody>
      </p:sp>
      <p:sp>
        <p:nvSpPr>
          <p:cNvPr id="2585" name="Google Shape;2585;p1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62"/>
          <p:cNvSpPr txBox="1"/>
          <p:nvPr>
            <p:ph idx="2" type="subTitle"/>
          </p:nvPr>
        </p:nvSpPr>
        <p:spPr>
          <a:xfrm>
            <a:off x="-12100" y="1930450"/>
            <a:ext cx="9168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Bob's mail server gets this information from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alice.com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's MX record.</a:t>
            </a:r>
            <a:endParaRPr/>
          </a:p>
        </p:txBody>
      </p:sp>
      <p:pic>
        <p:nvPicPr>
          <p:cNvPr id="2587" name="Google Shape;2587;p16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6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62"/>
          <p:cNvSpPr/>
          <p:nvPr/>
        </p:nvSpPr>
        <p:spPr>
          <a:xfrm rot="-1794091">
            <a:off x="2381345" y="3391062"/>
            <a:ext cx="2136965" cy="48623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62"/>
          <p:cNvSpPr/>
          <p:nvPr/>
        </p:nvSpPr>
        <p:spPr>
          <a:xfrm rot="1800136">
            <a:off x="4702090" y="3316324"/>
            <a:ext cx="2137053" cy="48627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1" name="Google Shape;2591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2100" y="2345500"/>
            <a:ext cx="1078825" cy="10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2" name="Google Shape;2592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836" y="2445811"/>
            <a:ext cx="577800" cy="99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3" name="Google Shape;2593;p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2000" y="2357200"/>
            <a:ext cx="1078825" cy="10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162"/>
          <p:cNvSpPr txBox="1"/>
          <p:nvPr/>
        </p:nvSpPr>
        <p:spPr>
          <a:xfrm>
            <a:off x="1832075" y="3380625"/>
            <a:ext cx="152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Bob@bob.com</a:t>
            </a:r>
            <a:endParaRPr/>
          </a:p>
        </p:txBody>
      </p:sp>
      <p:sp>
        <p:nvSpPr>
          <p:cNvPr id="2595" name="Google Shape;2595;p162"/>
          <p:cNvSpPr txBox="1"/>
          <p:nvPr/>
        </p:nvSpPr>
        <p:spPr>
          <a:xfrm>
            <a:off x="5961975" y="3380625"/>
            <a:ext cx="158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Alice@alice.com</a:t>
            </a:r>
            <a:endParaRPr/>
          </a:p>
        </p:txBody>
      </p:sp>
      <p:sp>
        <p:nvSpPr>
          <p:cNvPr id="2596" name="Google Shape;2596;p162"/>
          <p:cNvSpPr/>
          <p:nvPr/>
        </p:nvSpPr>
        <p:spPr>
          <a:xfrm>
            <a:off x="3250399" y="2549012"/>
            <a:ext cx="923100" cy="7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672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2597" name="Google Shape;2597;p162"/>
          <p:cNvSpPr txBox="1"/>
          <p:nvPr/>
        </p:nvSpPr>
        <p:spPr>
          <a:xfrm>
            <a:off x="3965675" y="3380625"/>
            <a:ext cx="1436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Email Server</a:t>
            </a:r>
            <a:endParaRPr/>
          </a:p>
        </p:txBody>
      </p:sp>
      <p:sp>
        <p:nvSpPr>
          <p:cNvPr id="2598" name="Google Shape;2598;p162"/>
          <p:cNvSpPr txBox="1"/>
          <p:nvPr/>
        </p:nvSpPr>
        <p:spPr>
          <a:xfrm>
            <a:off x="3523175" y="3566625"/>
            <a:ext cx="2321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Looking for alice.com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Emails Work</a:t>
            </a:r>
            <a:endParaRPr/>
          </a:p>
        </p:txBody>
      </p:sp>
      <p:sp>
        <p:nvSpPr>
          <p:cNvPr id="2604" name="Google Shape;2604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Bob's mail server forwards the email to Alice’s mail server.</a:t>
            </a:r>
            <a:endParaRPr/>
          </a:p>
        </p:txBody>
      </p:sp>
      <p:sp>
        <p:nvSpPr>
          <p:cNvPr id="2605" name="Google Shape;2605;p16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606" name="Google Shape;2606;p16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63"/>
          <p:cNvSpPr txBox="1"/>
          <p:nvPr>
            <p:ph idx="1" type="subTitle"/>
          </p:nvPr>
        </p:nvSpPr>
        <p:spPr>
          <a:xfrm>
            <a:off x="-12150" y="1356250"/>
            <a:ext cx="9168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SMTP (Simple Mail Transfer), Bob’s mail server sends the email to Alice’s mail server.</a:t>
            </a:r>
            <a:endParaRPr/>
          </a:p>
        </p:txBody>
      </p:sp>
      <p:sp>
        <p:nvSpPr>
          <p:cNvPr id="2608" name="Google Shape;2608;p16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63"/>
          <p:cNvSpPr txBox="1"/>
          <p:nvPr>
            <p:ph idx="2" type="subTitle"/>
          </p:nvPr>
        </p:nvSpPr>
        <p:spPr>
          <a:xfrm>
            <a:off x="-12100" y="1930450"/>
            <a:ext cx="9168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SMTP uses port </a:t>
            </a:r>
            <a:r>
              <a:rPr lang="en"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25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is part of Layer 7: Application of the OSI model.</a:t>
            </a:r>
            <a:endParaRPr/>
          </a:p>
        </p:txBody>
      </p:sp>
      <p:pic>
        <p:nvPicPr>
          <p:cNvPr id="2610" name="Google Shape;2610;p16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6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700" y="3043000"/>
            <a:ext cx="1078825" cy="10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8571" y="2686225"/>
            <a:ext cx="868025" cy="148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4" name="Google Shape;2614;p163"/>
          <p:cNvGrpSpPr/>
          <p:nvPr/>
        </p:nvGrpSpPr>
        <p:grpSpPr>
          <a:xfrm>
            <a:off x="2190174" y="3430187"/>
            <a:ext cx="923100" cy="702300"/>
            <a:chOff x="5724674" y="3274962"/>
            <a:chExt cx="923100" cy="702300"/>
          </a:xfrm>
        </p:grpSpPr>
        <p:sp>
          <p:nvSpPr>
            <p:cNvPr id="2615" name="Google Shape;2615;p163"/>
            <p:cNvSpPr/>
            <p:nvPr/>
          </p:nvSpPr>
          <p:spPr>
            <a:xfrm>
              <a:off x="5724674" y="3274962"/>
              <a:ext cx="923100" cy="702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672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</a:t>
              </a:r>
              <a:endParaRPr/>
            </a:p>
          </p:txBody>
        </p:sp>
        <p:pic>
          <p:nvPicPr>
            <p:cNvPr id="2616" name="Google Shape;2616;p163"/>
            <p:cNvPicPr preferRelativeResize="0"/>
            <p:nvPr/>
          </p:nvPicPr>
          <p:blipFill rotWithShape="1">
            <a:blip r:embed="rId7">
              <a:alphaModFix/>
            </a:blip>
            <a:srcRect b="16283" l="8834" r="7025" t="16235"/>
            <a:stretch/>
          </p:blipFill>
          <p:spPr>
            <a:xfrm>
              <a:off x="5777050" y="3503013"/>
              <a:ext cx="681425" cy="246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7" name="Google Shape;2617;p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4000" y="3043000"/>
            <a:ext cx="1078825" cy="10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8" name="Google Shape;2618;p163"/>
          <p:cNvSpPr txBox="1"/>
          <p:nvPr/>
        </p:nvSpPr>
        <p:spPr>
          <a:xfrm>
            <a:off x="917675" y="4066425"/>
            <a:ext cx="152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Bob@bob.com</a:t>
            </a:r>
            <a:endParaRPr/>
          </a:p>
        </p:txBody>
      </p:sp>
      <p:sp>
        <p:nvSpPr>
          <p:cNvPr id="2619" name="Google Shape;2619;p163"/>
          <p:cNvSpPr txBox="1"/>
          <p:nvPr/>
        </p:nvSpPr>
        <p:spPr>
          <a:xfrm>
            <a:off x="6723975" y="4066425"/>
            <a:ext cx="158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Alice@alice.com</a:t>
            </a:r>
            <a:endParaRPr/>
          </a:p>
        </p:txBody>
      </p:sp>
      <p:sp>
        <p:nvSpPr>
          <p:cNvPr id="2620" name="Google Shape;2620;p163"/>
          <p:cNvSpPr txBox="1"/>
          <p:nvPr/>
        </p:nvSpPr>
        <p:spPr>
          <a:xfrm>
            <a:off x="2998525" y="4066425"/>
            <a:ext cx="1436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Email Server</a:t>
            </a:r>
            <a:endParaRPr/>
          </a:p>
        </p:txBody>
      </p:sp>
      <p:sp>
        <p:nvSpPr>
          <p:cNvPr id="2621" name="Google Shape;2621;p163"/>
          <p:cNvSpPr/>
          <p:nvPr/>
        </p:nvSpPr>
        <p:spPr>
          <a:xfrm>
            <a:off x="4171086" y="3430187"/>
            <a:ext cx="923100" cy="7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672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pic>
        <p:nvPicPr>
          <p:cNvPr id="2622" name="Google Shape;2622;p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171" y="2686225"/>
            <a:ext cx="868025" cy="14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3" name="Google Shape;2623;p163"/>
          <p:cNvSpPr txBox="1"/>
          <p:nvPr/>
        </p:nvSpPr>
        <p:spPr>
          <a:xfrm>
            <a:off x="4876125" y="4066425"/>
            <a:ext cx="1436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Email Server</a:t>
            </a:r>
            <a:endParaRPr/>
          </a:p>
        </p:txBody>
      </p:sp>
      <p:sp>
        <p:nvSpPr>
          <p:cNvPr id="2624" name="Google Shape;2624;p163"/>
          <p:cNvSpPr/>
          <p:nvPr/>
        </p:nvSpPr>
        <p:spPr>
          <a:xfrm>
            <a:off x="6048686" y="3430187"/>
            <a:ext cx="923100" cy="7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672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sp>
        <p:nvSpPr>
          <p:cNvPr id="2625" name="Google Shape;2625;p163"/>
          <p:cNvSpPr txBox="1"/>
          <p:nvPr/>
        </p:nvSpPr>
        <p:spPr>
          <a:xfrm>
            <a:off x="5000475" y="5616900"/>
            <a:ext cx="158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Alice@alice.com</a:t>
            </a:r>
            <a:endParaRPr/>
          </a:p>
        </p:txBody>
      </p:sp>
      <p:grpSp>
        <p:nvGrpSpPr>
          <p:cNvPr id="2626" name="Google Shape;2626;p163"/>
          <p:cNvGrpSpPr/>
          <p:nvPr/>
        </p:nvGrpSpPr>
        <p:grpSpPr>
          <a:xfrm>
            <a:off x="7623674" y="3652510"/>
            <a:ext cx="548822" cy="546058"/>
            <a:chOff x="656850" y="3230325"/>
            <a:chExt cx="1069202" cy="1132900"/>
          </a:xfrm>
        </p:grpSpPr>
        <p:sp>
          <p:nvSpPr>
            <p:cNvPr id="2627" name="Google Shape;2627;p163"/>
            <p:cNvSpPr/>
            <p:nvPr/>
          </p:nvSpPr>
          <p:spPr>
            <a:xfrm>
              <a:off x="656850" y="3783025"/>
              <a:ext cx="729900" cy="580200"/>
            </a:xfrm>
            <a:prstGeom prst="rtTriangle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2628" name="Google Shape;2628;p163"/>
            <p:cNvSpPr/>
            <p:nvPr/>
          </p:nvSpPr>
          <p:spPr>
            <a:xfrm flipH="1">
              <a:off x="918799" y="3783025"/>
              <a:ext cx="783000" cy="580200"/>
            </a:xfrm>
            <a:prstGeom prst="rtTriangl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2629" name="Google Shape;2629;p163"/>
            <p:cNvSpPr/>
            <p:nvPr/>
          </p:nvSpPr>
          <p:spPr>
            <a:xfrm rot="-2700000">
              <a:off x="813433" y="3386906"/>
              <a:ext cx="756039" cy="756039"/>
            </a:xfrm>
            <a:prstGeom prst="rtTriangl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2630" name="Google Shape;2630;p163"/>
            <p:cNvSpPr txBox="1"/>
            <p:nvPr/>
          </p:nvSpPr>
          <p:spPr>
            <a:xfrm>
              <a:off x="943050" y="3739050"/>
              <a:ext cx="4968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000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rPr>
                <a:t>@</a:t>
              </a:r>
              <a:endParaRPr sz="1000"/>
            </a:p>
          </p:txBody>
        </p:sp>
      </p:grpSp>
      <p:sp>
        <p:nvSpPr>
          <p:cNvPr id="2631" name="Google Shape;2631;p163"/>
          <p:cNvSpPr txBox="1"/>
          <p:nvPr/>
        </p:nvSpPr>
        <p:spPr>
          <a:xfrm>
            <a:off x="7808713" y="3774675"/>
            <a:ext cx="577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✓</a:t>
            </a:r>
            <a:endParaRPr b="1" sz="24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Emails Work</a:t>
            </a:r>
            <a:endParaRPr/>
          </a:p>
        </p:txBody>
      </p:sp>
      <p:sp>
        <p:nvSpPr>
          <p:cNvPr id="2637" name="Google Shape;2637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Alice pulls Bob’s email onto her local computer to read it. </a:t>
            </a:r>
            <a:endParaRPr/>
          </a:p>
        </p:txBody>
      </p:sp>
      <p:sp>
        <p:nvSpPr>
          <p:cNvPr id="2638" name="Google Shape;2638;p1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639" name="Google Shape;2639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63" y="1335450"/>
            <a:ext cx="827470" cy="3662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0" name="Google Shape;2640;p164"/>
          <p:cNvGrpSpPr/>
          <p:nvPr/>
        </p:nvGrpSpPr>
        <p:grpSpPr>
          <a:xfrm>
            <a:off x="457160" y="1573700"/>
            <a:ext cx="3829094" cy="533482"/>
            <a:chOff x="457140" y="1378809"/>
            <a:chExt cx="4992300" cy="695454"/>
          </a:xfrm>
        </p:grpSpPr>
        <p:sp>
          <p:nvSpPr>
            <p:cNvPr id="2641" name="Google Shape;2641;p164"/>
            <p:cNvSpPr/>
            <p:nvPr/>
          </p:nvSpPr>
          <p:spPr>
            <a:xfrm>
              <a:off x="457140" y="1378809"/>
              <a:ext cx="4992300" cy="621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POP3 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(Post Office Protocol)</a:t>
              </a:r>
              <a:endPara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42" name="Google Shape;2642;p1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3" name="Google Shape;2643;p164"/>
          <p:cNvSpPr txBox="1"/>
          <p:nvPr>
            <p:ph idx="1" type="subTitle"/>
          </p:nvPr>
        </p:nvSpPr>
        <p:spPr>
          <a:xfrm>
            <a:off x="-12300" y="22882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Alice logs in and checks her email from Bob, the POP3 mailbox doesn't keep a copy of the email.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Alice would not be able to log into another computer to view Bob's email, as it already has been downloaded from the mail server.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POP3 has a security benefit, as the email will not exist on a server the recipient doesn't control.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44" name="Google Shape;2644;p164"/>
          <p:cNvGrpSpPr/>
          <p:nvPr/>
        </p:nvGrpSpPr>
        <p:grpSpPr>
          <a:xfrm>
            <a:off x="4936260" y="1575950"/>
            <a:ext cx="3829094" cy="533482"/>
            <a:chOff x="457140" y="1378809"/>
            <a:chExt cx="4992300" cy="695454"/>
          </a:xfrm>
        </p:grpSpPr>
        <p:sp>
          <p:nvSpPr>
            <p:cNvPr id="2645" name="Google Shape;2645;p164"/>
            <p:cNvSpPr/>
            <p:nvPr/>
          </p:nvSpPr>
          <p:spPr>
            <a:xfrm>
              <a:off x="457140" y="1378809"/>
              <a:ext cx="4992300" cy="621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IMAP 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(Internet Message Access Protocol)</a:t>
              </a:r>
              <a:endPara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46" name="Google Shape;2646;p1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7" name="Google Shape;2647;p164"/>
          <p:cNvSpPr txBox="1"/>
          <p:nvPr>
            <p:ph idx="2" type="subTitle"/>
          </p:nvPr>
        </p:nvSpPr>
        <p:spPr>
          <a:xfrm>
            <a:off x="4466800" y="2290500"/>
            <a:ext cx="41409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copy of the email is kept on the server.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Even after Alice logs in and check her email from Bob, she can check it again from another computer.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IMAP has the benefit of preventing data from being lost, as it backs up emails on a server.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8" name="Google Shape;2648;p164"/>
          <p:cNvSpPr txBox="1"/>
          <p:nvPr>
            <p:ph idx="3" type="body"/>
          </p:nvPr>
        </p:nvSpPr>
        <p:spPr>
          <a:xfrm>
            <a:off x="175" y="1208050"/>
            <a:ext cx="9144000" cy="468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Two Layer 7 protocols can be used to transfer the email to Alice’s local computer.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16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 complete the previous steps, e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mails use headers made up of specific</a:t>
            </a:r>
            <a:r>
              <a:rPr lang="en" sz="30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fields.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54" name="Google Shape;2654;p1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>
            <a:alpha val="27370"/>
          </a:srgbClr>
        </a:solidFill>
      </p:bgPr>
    </p:bg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Familiar Fields</a:t>
            </a:r>
            <a:endParaRPr/>
          </a:p>
        </p:txBody>
      </p:sp>
      <p:sp>
        <p:nvSpPr>
          <p:cNvPr id="2660" name="Google Shape;2660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you’ve ever sent an email, you’re probably familiar with the following fields: </a:t>
            </a:r>
            <a:endParaRPr/>
          </a:p>
        </p:txBody>
      </p:sp>
      <p:pic>
        <p:nvPicPr>
          <p:cNvPr id="2661" name="Google Shape;2661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50" y="1225451"/>
            <a:ext cx="8331575" cy="3118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2" name="Google Shape;2662;p1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>
            <a:alpha val="27370"/>
          </a:srgbClr>
        </a:solidFill>
      </p:bgPr>
    </p:bg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Unfamiliar Fields</a:t>
            </a:r>
            <a:endParaRPr/>
          </a:p>
        </p:txBody>
      </p:sp>
      <p:sp>
        <p:nvSpPr>
          <p:cNvPr id="2668" name="Google Shape;2668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fields are revealed by viewing the complete raw email: </a:t>
            </a:r>
            <a:endParaRPr/>
          </a:p>
        </p:txBody>
      </p:sp>
      <p:pic>
        <p:nvPicPr>
          <p:cNvPr id="2669" name="Google Shape;2669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88" y="1243000"/>
            <a:ext cx="6740829" cy="35710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0" name="Google Shape;2670;p1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>
            <a:alpha val="27370"/>
          </a:srgbClr>
        </a:solidFill>
      </p:bgPr>
    </p:bg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Unfamiliar Fields</a:t>
            </a:r>
            <a:endParaRPr/>
          </a:p>
        </p:txBody>
      </p:sp>
      <p:sp>
        <p:nvSpPr>
          <p:cNvPr id="2676" name="Google Shape;2676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raw email will reveal other fields: </a:t>
            </a:r>
            <a:endParaRPr/>
          </a:p>
        </p:txBody>
      </p:sp>
      <p:pic>
        <p:nvPicPr>
          <p:cNvPr id="2677" name="Google Shape;2677;p168"/>
          <p:cNvPicPr preferRelativeResize="0"/>
          <p:nvPr/>
        </p:nvPicPr>
        <p:blipFill rotWithShape="1">
          <a:blip r:embed="rId3">
            <a:alphaModFix/>
          </a:blip>
          <a:srcRect b="10701" l="4110" r="24770" t="10433"/>
          <a:stretch/>
        </p:blipFill>
        <p:spPr>
          <a:xfrm>
            <a:off x="1141275" y="1733000"/>
            <a:ext cx="6381675" cy="31332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8" name="Google Shape;2678;p1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679" name="Google Shape;2679;p168"/>
          <p:cNvSpPr/>
          <p:nvPr/>
        </p:nvSpPr>
        <p:spPr>
          <a:xfrm>
            <a:off x="1141275" y="1161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68"/>
          <p:cNvSpPr txBox="1"/>
          <p:nvPr>
            <p:ph idx="1" type="subTitle"/>
          </p:nvPr>
        </p:nvSpPr>
        <p:spPr>
          <a:xfrm>
            <a:off x="-12150" y="1240575"/>
            <a:ext cx="91686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Return-Path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: Specifies the sender's return email.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1" name="Google Shape;2681;p168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11856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>
            <a:alpha val="27370"/>
          </a:srgbClr>
        </a:solidFill>
      </p:bgPr>
    </p:bg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Un-Familiar Fields</a:t>
            </a:r>
            <a:endParaRPr/>
          </a:p>
        </p:txBody>
      </p:sp>
      <p:pic>
        <p:nvPicPr>
          <p:cNvPr id="2687" name="Google Shape;268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75" y="1346050"/>
            <a:ext cx="6864126" cy="34993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8" name="Google Shape;2688;p1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689" name="Google Shape;2689;p169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69"/>
          <p:cNvSpPr txBox="1"/>
          <p:nvPr>
            <p:ph idx="1" type="subTitle"/>
          </p:nvPr>
        </p:nvSpPr>
        <p:spPr>
          <a:xfrm>
            <a:off x="-12150" y="777800"/>
            <a:ext cx="9168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Received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Shows a list of the mail servers, illustrating the path of the email from source to destination.</a:t>
            </a:r>
            <a:endParaRPr b="1" sz="1200">
              <a:solidFill>
                <a:srgbClr val="24292E"/>
              </a:solidFill>
            </a:endParaRPr>
          </a:p>
        </p:txBody>
      </p:sp>
      <p:pic>
        <p:nvPicPr>
          <p:cNvPr id="2691" name="Google Shape;2691;p16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>
            <a:alpha val="27370"/>
          </a:srgbClr>
        </a:solidFill>
      </p:bgPr>
    </p:bg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Unfamiliar Fields</a:t>
            </a:r>
            <a:endParaRPr/>
          </a:p>
        </p:txBody>
      </p:sp>
      <p:pic>
        <p:nvPicPr>
          <p:cNvPr id="2697" name="Google Shape;2697;p170"/>
          <p:cNvPicPr preferRelativeResize="0"/>
          <p:nvPr/>
        </p:nvPicPr>
        <p:blipFill rotWithShape="1">
          <a:blip r:embed="rId3">
            <a:alphaModFix/>
          </a:blip>
          <a:srcRect b="16882" l="0" r="0" t="725"/>
          <a:stretch/>
        </p:blipFill>
        <p:spPr>
          <a:xfrm>
            <a:off x="1141275" y="1999825"/>
            <a:ext cx="6803624" cy="28579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8" name="Google Shape;2698;p1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699" name="Google Shape;2699;p170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70"/>
          <p:cNvSpPr txBox="1"/>
          <p:nvPr>
            <p:ph idx="1" type="subTitle"/>
          </p:nvPr>
        </p:nvSpPr>
        <p:spPr>
          <a:xfrm>
            <a:off x="-12150" y="777800"/>
            <a:ext cx="9168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Message-ID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Unique string created by the sending mail server as an identifier of the email.</a:t>
            </a:r>
            <a:endParaRPr b="1" sz="1200">
              <a:solidFill>
                <a:srgbClr val="24292E"/>
              </a:solidFill>
            </a:endParaRPr>
          </a:p>
        </p:txBody>
      </p:sp>
      <p:pic>
        <p:nvPicPr>
          <p:cNvPr id="2701" name="Google Shape;2701;p17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2" name="Google Shape;2702;p170"/>
          <p:cNvSpPr/>
          <p:nvPr/>
        </p:nvSpPr>
        <p:spPr>
          <a:xfrm>
            <a:off x="1141275" y="13902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70"/>
          <p:cNvSpPr txBox="1"/>
          <p:nvPr>
            <p:ph idx="2" type="subTitle"/>
          </p:nvPr>
        </p:nvSpPr>
        <p:spPr>
          <a:xfrm>
            <a:off x="-12150" y="1387400"/>
            <a:ext cx="9168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Received SPF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The SPF verification field.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4" name="Google Shape;2704;p17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1414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1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710" name="Google Shape;2710;p171"/>
          <p:cNvSpPr txBox="1"/>
          <p:nvPr>
            <p:ph idx="2" type="title"/>
          </p:nvPr>
        </p:nvSpPr>
        <p:spPr>
          <a:xfrm>
            <a:off x="273900" y="1042875"/>
            <a:ext cx="80682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Email Networking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continue to play the role of a security analyst for Acme Corp. 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Your task is to analyze the header records of suspicious emails and document several data points.</a:t>
            </a:r>
            <a:endParaRPr sz="1800"/>
          </a:p>
        </p:txBody>
      </p:sp>
      <p:sp>
        <p:nvSpPr>
          <p:cNvPr id="2711" name="Google Shape;2711;p1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082" name="Google Shape;2082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What is the program that would monitor every keystroke that the victim enters?</a:t>
            </a:r>
            <a:endParaRPr/>
          </a:p>
        </p:txBody>
      </p:sp>
      <p:sp>
        <p:nvSpPr>
          <p:cNvPr id="2083" name="Google Shape;2083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4" name="Google Shape;2084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0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Sniffer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Virus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Keylogger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Smurf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172"/>
          <p:cNvSpPr txBox="1"/>
          <p:nvPr>
            <p:ph idx="1" type="subTitle"/>
          </p:nvPr>
        </p:nvSpPr>
        <p:spPr>
          <a:xfrm>
            <a:off x="-16400" y="6555533"/>
            <a:ext cx="10629300" cy="3024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72"/>
          <p:cNvSpPr txBox="1"/>
          <p:nvPr>
            <p:ph idx="12" type="sldNum"/>
          </p:nvPr>
        </p:nvSpPr>
        <p:spPr>
          <a:xfrm>
            <a:off x="11476879" y="6601587"/>
            <a:ext cx="349200" cy="1407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1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Nmap</a:t>
            </a:r>
            <a:endParaRPr/>
          </a:p>
        </p:txBody>
      </p:sp>
      <p:sp>
        <p:nvSpPr>
          <p:cNvPr id="2728" name="Google Shape;2728;p1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9" name="Google Shape;2729;p17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0" name="Google Shape;2730;p1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Discovery</a:t>
            </a:r>
            <a:endParaRPr/>
          </a:p>
        </p:txBody>
      </p:sp>
      <p:sp>
        <p:nvSpPr>
          <p:cNvPr id="2736" name="Google Shape;2736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identifying the network range that their target belongs to, attackers typically scan it for other live hosts. </a:t>
            </a:r>
            <a:endParaRPr/>
          </a:p>
        </p:txBody>
      </p:sp>
      <p:sp>
        <p:nvSpPr>
          <p:cNvPr id="2737" name="Google Shape;2737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8" name="Google Shape;2738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75"/>
          <p:cNvSpPr txBox="1"/>
          <p:nvPr>
            <p:ph idx="3" type="body"/>
          </p:nvPr>
        </p:nvSpPr>
        <p:spPr>
          <a:xfrm>
            <a:off x="175" y="1647075"/>
            <a:ext cx="9144000" cy="3259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the CEH exam, you should be </a:t>
            </a:r>
            <a:r>
              <a:rPr lang="en" sz="1800"/>
              <a:t>familiar</a:t>
            </a:r>
            <a:r>
              <a:rPr lang="en" sz="1800"/>
              <a:t> with the following methods of host discovery: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ARP Discovery:</a:t>
            </a:r>
            <a:r>
              <a:rPr lang="en" sz="1800"/>
              <a:t> Sends ARP requests out for every IP address in the target range. Only live hosts will respond. </a:t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Ping Sweep</a:t>
            </a:r>
            <a:r>
              <a:rPr lang="en" sz="1800"/>
              <a:t>: Sends a ping request to every IP address in  the target range. Only live hosts will respond. </a:t>
            </a:r>
            <a:endParaRPr sz="1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17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process comes after host discovery?</a:t>
            </a:r>
            <a:endParaRPr/>
          </a:p>
        </p:txBody>
      </p:sp>
      <p:sp>
        <p:nvSpPr>
          <p:cNvPr id="2745" name="Google Shape;2745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6" name="Google Shape;2746;p1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752" name="Google Shape;2752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 is the process of attempting to connect every port on a target machine and keeping track of which connection attempts are successful. </a:t>
            </a:r>
            <a:endParaRPr/>
          </a:p>
        </p:txBody>
      </p:sp>
      <p:sp>
        <p:nvSpPr>
          <p:cNvPr id="2753" name="Google Shape;2753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4" name="Google Shape;2754;p1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177"/>
          <p:cNvSpPr txBox="1"/>
          <p:nvPr>
            <p:ph idx="3" type="body"/>
          </p:nvPr>
        </p:nvSpPr>
        <p:spPr>
          <a:xfrm>
            <a:off x="175" y="1608550"/>
            <a:ext cx="9144000" cy="3297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What tool do we use for port scanning? 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761" name="Google Shape;2761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 is the process of attempting to connect every port on a target machine and keeping track of which connection attempts are successful. </a:t>
            </a:r>
            <a:endParaRPr/>
          </a:p>
        </p:txBody>
      </p:sp>
      <p:sp>
        <p:nvSpPr>
          <p:cNvPr id="2762" name="Google Shape;2762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3" name="Google Shape;2763;p1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78"/>
          <p:cNvSpPr txBox="1"/>
          <p:nvPr>
            <p:ph idx="3" type="body"/>
          </p:nvPr>
        </p:nvSpPr>
        <p:spPr>
          <a:xfrm>
            <a:off x="175" y="1608550"/>
            <a:ext cx="9144000" cy="3297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tool do we use for port scanning?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Nmap </a:t>
            </a:r>
            <a:r>
              <a:rPr lang="en"/>
              <a:t> is the most important tool for scanning ports. 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SYN Scan is the default scan type.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Nmap sends TCP flags to a target port with the SYN flag set.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target is open, it responds with a packet using the SYN/ACK flag set.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Then, nmap does not respond, leaving the target port in a </a:t>
            </a:r>
            <a:r>
              <a:rPr b="1" lang="en"/>
              <a:t>half-open </a:t>
            </a:r>
            <a:r>
              <a:rPr lang="en"/>
              <a:t>state.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770" name="Google Shape;2770;p1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771" name="Google Shape;2771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2" name="Google Shape;2772;p1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79"/>
          <p:cNvSpPr txBox="1"/>
          <p:nvPr>
            <p:ph idx="3" type="body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t/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-sT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t/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-sU -p 53 192.168.12.50: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t/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U:53,T:53 192.168.12.50: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t/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779" name="Google Shape;2779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780" name="Google Shape;2780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1" name="Google Shape;2781;p1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180"/>
          <p:cNvSpPr txBox="1"/>
          <p:nvPr>
            <p:ph idx="3" type="body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SYN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-sT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-sU -p 53 192.168.12.50: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marR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U:53,T:53 192.168.12.50: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788" name="Google Shape;2788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789" name="Google Shape;2789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0" name="Google Shape;2790;p1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81"/>
          <p:cNvSpPr txBox="1"/>
          <p:nvPr>
            <p:ph idx="3" type="body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SYN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-sT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TCP Connect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-sU -p 53 192.168.12.50: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40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U:53,T:53 192.168.12.50: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091" name="Google Shape;2091;p110"/>
          <p:cNvSpPr txBox="1"/>
          <p:nvPr>
            <p:ph idx="1" type="subTitle"/>
          </p:nvPr>
        </p:nvSpPr>
        <p:spPr>
          <a:xfrm>
            <a:off x="175" y="6638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a worm? </a:t>
            </a:r>
            <a:r>
              <a:rPr lang="en">
                <a:solidFill>
                  <a:schemeClr val="dk1"/>
                </a:solidFill>
              </a:rPr>
              <a:t>Choose the most correct definition: </a:t>
            </a:r>
            <a:endParaRPr/>
          </a:p>
        </p:txBody>
      </p:sp>
      <p:sp>
        <p:nvSpPr>
          <p:cNvPr id="2092" name="Google Shape;2092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3" name="Google Shape;2093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a form of eavesdropping between two network devices, involving spoofed packets.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a type of DoS attack used to gain access or shutdown remote servers by overflowing them with random packets.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when malware is file-binded into applications or media files.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a self-replicating form of malware. 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1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797" name="Google Shape;2797;p1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798" name="Google Shape;2798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9" name="Google Shape;2799;p1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182"/>
          <p:cNvSpPr txBox="1"/>
          <p:nvPr>
            <p:ph idx="3" type="body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SYN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-sT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TCP Connect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-sU -p 53 192.168.12.50: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UDP scan of port 53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192.168.12.50.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U:53,T:53 192.168.12.50: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806" name="Google Shape;2806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07" name="Google Shape;2807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8" name="Google Shape;2808;p1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83"/>
          <p:cNvSpPr txBox="1"/>
          <p:nvPr>
            <p:ph idx="3" type="body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SYN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-sT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TCP Connect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-sU -p 53 192.168.12.50: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UDP scan of port 53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192.168.12.50.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U:53,T:53 192.168.12.50: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Scans UDP port 53 and TCP port 53. Use a SYN scan on the TCP port.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18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process comes after port scanning?</a:t>
            </a:r>
            <a:endParaRPr/>
          </a:p>
        </p:txBody>
      </p:sp>
      <p:sp>
        <p:nvSpPr>
          <p:cNvPr id="2815" name="Google Shape;2815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6" name="Google Shape;2816;p1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and Service Fingerprinting</a:t>
            </a:r>
            <a:endParaRPr/>
          </a:p>
        </p:txBody>
      </p:sp>
      <p:sp>
        <p:nvSpPr>
          <p:cNvPr id="2822" name="Google Shape;2822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identifying open ports on a target machine, the next step is to determine which operating system is running on each target and which services are running on each open port.  </a:t>
            </a:r>
            <a:endParaRPr/>
          </a:p>
        </p:txBody>
      </p:sp>
      <p:sp>
        <p:nvSpPr>
          <p:cNvPr id="2823" name="Google Shape;2823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4" name="Google Shape;2824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85"/>
          <p:cNvSpPr txBox="1"/>
          <p:nvPr>
            <p:ph idx="3" type="body"/>
          </p:nvPr>
        </p:nvSpPr>
        <p:spPr>
          <a:xfrm>
            <a:off x="175" y="1781925"/>
            <a:ext cx="9144000" cy="312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Nmap flags allow you to profile both operating systems and services. 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-sV</a:t>
            </a:r>
            <a:r>
              <a:rPr lang="en"/>
              <a:t> flag enables </a:t>
            </a:r>
            <a:r>
              <a:rPr b="1" lang="en"/>
              <a:t>service version </a:t>
            </a:r>
            <a:r>
              <a:rPr b="1" lang="en"/>
              <a:t>detection</a:t>
            </a:r>
            <a:r>
              <a:rPr b="1" lang="en"/>
              <a:t>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Nmap not only determines if a target port is open, but also </a:t>
            </a:r>
            <a:r>
              <a:rPr lang="en"/>
              <a:t>determines</a:t>
            </a:r>
            <a:r>
              <a:rPr lang="en"/>
              <a:t> which services are running on that port. 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-O </a:t>
            </a:r>
            <a:r>
              <a:rPr lang="en"/>
              <a:t>enables </a:t>
            </a:r>
            <a:r>
              <a:rPr b="1" lang="en"/>
              <a:t>passive OS detection.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Determines the target machine’s operating system based only on the data it collects during a normal port scan.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-A </a:t>
            </a:r>
            <a:r>
              <a:rPr lang="en"/>
              <a:t>flag enables </a:t>
            </a:r>
            <a:r>
              <a:rPr b="1" lang="en"/>
              <a:t>active OS detection</a:t>
            </a:r>
            <a:r>
              <a:rPr lang="en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Sends additional packets meant specifically to elicit responses revealing the target’s OS.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 and Service Fingerprinting</a:t>
            </a:r>
            <a:endParaRPr/>
          </a:p>
        </p:txBody>
      </p:sp>
      <p:sp>
        <p:nvSpPr>
          <p:cNvPr id="2831" name="Google Shape;2831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32" name="Google Shape;2832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3" name="Google Shape;2833;p1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186"/>
          <p:cNvSpPr txBox="1"/>
          <p:nvPr>
            <p:ph idx="3" type="body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map -sV -p 80, 443 192.168.12.50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t/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-0 -sV -p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80, 443 192.168.12.50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t/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-A -sV -p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80, 443 192.168.12.50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t/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 and Service Fingerprinting</a:t>
            </a:r>
            <a:endParaRPr/>
          </a:p>
        </p:txBody>
      </p:sp>
      <p:sp>
        <p:nvSpPr>
          <p:cNvPr id="2840" name="Google Shape;2840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41" name="Google Shape;2841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2" name="Google Shape;2842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87"/>
          <p:cNvSpPr txBox="1"/>
          <p:nvPr>
            <p:ph idx="3" type="body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-sV -p 80, 443 192.168.12.50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192.168.12.50. Does not determine the OS. </a:t>
            </a:r>
            <a:endParaRPr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-0 -sV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 </a:t>
            </a:r>
            <a:endParaRPr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-A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 and Service Fingerprinting</a:t>
            </a:r>
            <a:endParaRPr/>
          </a:p>
        </p:txBody>
      </p:sp>
      <p:sp>
        <p:nvSpPr>
          <p:cNvPr id="2849" name="Google Shape;2849;p1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50" name="Google Shape;2850;p1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1" name="Google Shape;2851;p1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188"/>
          <p:cNvSpPr txBox="1"/>
          <p:nvPr>
            <p:ph idx="3" type="body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-sV -p 80, 443 192.168.12.50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192.168.12.50. Does not determine the OS. </a:t>
            </a:r>
            <a:endParaRPr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-0 -sV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 and determines the OS through passive methods. </a:t>
            </a:r>
            <a:endParaRPr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-A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 and Service Fingerprinting</a:t>
            </a:r>
            <a:endParaRPr/>
          </a:p>
        </p:txBody>
      </p:sp>
      <p:sp>
        <p:nvSpPr>
          <p:cNvPr id="2858" name="Google Shape;2858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59" name="Google Shape;2859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0" name="Google Shape;2860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189"/>
          <p:cNvSpPr txBox="1"/>
          <p:nvPr>
            <p:ph idx="3" type="body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-sV -p 80, 443 192.168.12.50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192.168.12.50. Does not determine the OS. </a:t>
            </a:r>
            <a:endParaRPr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-0 -sV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 and determines the OS through passive methods. </a:t>
            </a:r>
            <a:endParaRPr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-A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 and determines the OS through active methods.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9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 after OS and Service Fingerprinting?</a:t>
            </a:r>
            <a:endParaRPr/>
          </a:p>
        </p:txBody>
      </p:sp>
      <p:sp>
        <p:nvSpPr>
          <p:cNvPr id="2867" name="Google Shape;2867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8" name="Google Shape;2868;p19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Mapping</a:t>
            </a:r>
            <a:endParaRPr/>
          </a:p>
        </p:txBody>
      </p:sp>
      <p:sp>
        <p:nvSpPr>
          <p:cNvPr id="2874" name="Google Shape;2874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mapping is the process of collecting all the </a:t>
            </a:r>
            <a:r>
              <a:rPr lang="en"/>
              <a:t>information</a:t>
            </a:r>
            <a:r>
              <a:rPr lang="en"/>
              <a:t> gathering into a single document (a network map). </a:t>
            </a:r>
            <a:endParaRPr/>
          </a:p>
        </p:txBody>
      </p:sp>
      <p:sp>
        <p:nvSpPr>
          <p:cNvPr id="2875" name="Google Shape;2875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6" name="Google Shape;2876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91"/>
          <p:cNvSpPr txBox="1"/>
          <p:nvPr>
            <p:ph idx="3" type="body"/>
          </p:nvPr>
        </p:nvSpPr>
        <p:spPr>
          <a:xfrm>
            <a:off x="175" y="1627800"/>
            <a:ext cx="9144000" cy="3278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tools for generating graphical network maps, such as </a:t>
            </a:r>
            <a:r>
              <a:rPr b="1" lang="en" sz="1800"/>
              <a:t>Maltego</a:t>
            </a:r>
            <a:r>
              <a:rPr lang="en" sz="1800"/>
              <a:t>. </a:t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Hand-drawn maps should work just as well.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Creating maps helps clarify attack tactics and provides a good opportunity to </a:t>
            </a:r>
            <a:r>
              <a:rPr lang="en" sz="1800"/>
              <a:t>synthesize</a:t>
            </a:r>
            <a:r>
              <a:rPr lang="en" sz="1800"/>
              <a:t> all the information </a:t>
            </a:r>
            <a:r>
              <a:rPr lang="en" sz="1800"/>
              <a:t>collected</a:t>
            </a:r>
            <a:r>
              <a:rPr lang="en" sz="1800"/>
              <a:t> during the intelligence gathering phase. 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00" name="Google Shape;2100;p111"/>
          <p:cNvSpPr txBox="1"/>
          <p:nvPr>
            <p:ph idx="1" type="subTitle"/>
          </p:nvPr>
        </p:nvSpPr>
        <p:spPr>
          <a:xfrm>
            <a:off x="175" y="6638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a worm? </a:t>
            </a:r>
            <a:r>
              <a:rPr lang="en">
                <a:solidFill>
                  <a:schemeClr val="dk1"/>
                </a:solidFill>
              </a:rPr>
              <a:t>Choose the most correct definition: </a:t>
            </a:r>
            <a:endParaRPr/>
          </a:p>
        </p:txBody>
      </p:sp>
      <p:sp>
        <p:nvSpPr>
          <p:cNvPr id="2101" name="Google Shape;2101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2" name="Google Shape;2102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1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a form of eavesdropping between two network devices, involving spoofed packets.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a type of DoS attack used to gain access or shutdown remote servers by overflowing them with random packets.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when malware is file-binded into applications or media files.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It’s a self-replicating form of malware. 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1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883" name="Google Shape;2883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4" name="Google Shape;2884;p1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9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Footprinting, Scanning and Enumeration Problem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answer questions on the Scanning and Enumeration sections of the CEH exam.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1" name="Google Shape;2891;p1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193"/>
          <p:cNvSpPr txBox="1"/>
          <p:nvPr/>
        </p:nvSpPr>
        <p:spPr>
          <a:xfrm>
            <a:off x="2757350" y="3542125"/>
            <a:ext cx="3446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Scanning and Enumeration Problem Set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</a:t>
            </a:r>
            <a:r>
              <a:rPr lang="en"/>
              <a:t>Enumeration</a:t>
            </a:r>
            <a:endParaRPr/>
          </a:p>
        </p:txBody>
      </p:sp>
      <p:sp>
        <p:nvSpPr>
          <p:cNvPr id="2898" name="Google Shape;2898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What does the Nmap -sU flag do?</a:t>
            </a:r>
            <a:endParaRPr/>
          </a:p>
        </p:txBody>
      </p:sp>
      <p:sp>
        <p:nvSpPr>
          <p:cNvPr id="2899" name="Google Shape;2899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0" name="Google Shape;2900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19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Enables TCP scanning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Enables UDP scanning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Enables Service Scanning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Banner-grabs all ports on the target </a:t>
            </a:r>
            <a:endParaRPr sz="1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07" name="Google Shape;2907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What does the Nmap -sU flag do?</a:t>
            </a:r>
            <a:endParaRPr/>
          </a:p>
        </p:txBody>
      </p:sp>
      <p:sp>
        <p:nvSpPr>
          <p:cNvPr id="2908" name="Google Shape;2908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9" name="Google Shape;2909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19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Enables TCP scanning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Enables UDP scanning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Enables Service Scanning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Banner-grabs all ports on the target </a:t>
            </a:r>
            <a:endParaRPr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16" name="Google Shape;2916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Which of the following is not part of the information gathering phase?</a:t>
            </a:r>
            <a:endParaRPr/>
          </a:p>
        </p:txBody>
      </p:sp>
      <p:sp>
        <p:nvSpPr>
          <p:cNvPr id="2917" name="Google Shape;2917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8" name="Google Shape;2918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19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Host Discovery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Finding Physical Addresses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Spidering the Clients Website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Exploiting a Database Server</a:t>
            </a:r>
            <a:endParaRPr sz="18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25" name="Google Shape;2925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Which of the following is not part of the information gathering phase?</a:t>
            </a:r>
            <a:endParaRPr/>
          </a:p>
        </p:txBody>
      </p:sp>
      <p:sp>
        <p:nvSpPr>
          <p:cNvPr id="2926" name="Google Shape;2926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7" name="Google Shape;2927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19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Host Discovery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Finding Physical Addresses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Spidering the Clients Website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Exploiting a Database Server</a:t>
            </a:r>
            <a:endParaRPr b="1"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34" name="Google Shape;2934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Which of the following is also known as a Zombie scan?</a:t>
            </a:r>
            <a:endParaRPr/>
          </a:p>
        </p:txBody>
      </p:sp>
      <p:sp>
        <p:nvSpPr>
          <p:cNvPr id="2935" name="Google Shape;2935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6" name="Google Shape;2936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9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IDLE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Full-Connect Scan</a:t>
            </a:r>
            <a:endParaRPr sz="18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43" name="Google Shape;2943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Which of the following is also known as a Zombie scan?</a:t>
            </a:r>
            <a:endParaRPr/>
          </a:p>
        </p:txBody>
      </p:sp>
      <p:sp>
        <p:nvSpPr>
          <p:cNvPr id="2944" name="Google Shape;2944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5" name="Google Shape;2945;p1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19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IDLE Scan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Scan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Full-Connect Scan</a:t>
            </a:r>
            <a:endParaRPr sz="18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52" name="Google Shape;2952;p2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Which of the following commands scans both TCP and UDP port 445?</a:t>
            </a:r>
            <a:endParaRPr/>
          </a:p>
        </p:txBody>
      </p:sp>
      <p:sp>
        <p:nvSpPr>
          <p:cNvPr id="2953" name="Google Shape;2953;p2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4" name="Google Shape;2954;p2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0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 -sT -sU -p 445 192.168.12.75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</a:t>
            </a:r>
            <a:r>
              <a:rPr lang="en" sz="1800"/>
              <a:t>map -p U:445,T:445 192.168.12.75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</a:t>
            </a:r>
            <a:r>
              <a:rPr lang="en" sz="1800"/>
              <a:t>map -sU 445 -pT </a:t>
            </a:r>
            <a:r>
              <a:rPr lang="en" sz="1800">
                <a:solidFill>
                  <a:schemeClr val="dk1"/>
                </a:solidFill>
              </a:rPr>
              <a:t>192.168.12.75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nmap -sS --all-protocols 192.168.12.75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61" name="Google Shape;2961;p2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Which of the following commands scans both TCP and UDP port 445?</a:t>
            </a:r>
            <a:endParaRPr/>
          </a:p>
        </p:txBody>
      </p:sp>
      <p:sp>
        <p:nvSpPr>
          <p:cNvPr id="2962" name="Google Shape;2962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3" name="Google Shape;2963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0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 -sT -sU -p 445 192.168.12.75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nmap -p U:445,T:445 192.168.12.75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 -sU 445 -pT </a:t>
            </a:r>
            <a:r>
              <a:rPr lang="en" sz="1800">
                <a:solidFill>
                  <a:schemeClr val="dk1"/>
                </a:solidFill>
              </a:rPr>
              <a:t>192.168.12.75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nmap -sS --all-protocols 192.168.12.75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